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85"/>
  </p:notesMasterIdLst>
  <p:handoutMasterIdLst>
    <p:handoutMasterId r:id="rId86"/>
  </p:handoutMasterIdLst>
  <p:sldIdLst>
    <p:sldId id="256" r:id="rId6"/>
    <p:sldId id="301" r:id="rId7"/>
    <p:sldId id="302" r:id="rId8"/>
    <p:sldId id="303" r:id="rId9"/>
    <p:sldId id="305" r:id="rId10"/>
    <p:sldId id="306" r:id="rId11"/>
    <p:sldId id="304" r:id="rId12"/>
    <p:sldId id="307" r:id="rId13"/>
    <p:sldId id="308" r:id="rId14"/>
    <p:sldId id="310" r:id="rId15"/>
    <p:sldId id="311" r:id="rId16"/>
    <p:sldId id="312" r:id="rId17"/>
    <p:sldId id="313" r:id="rId18"/>
    <p:sldId id="309" r:id="rId19"/>
    <p:sldId id="314" r:id="rId20"/>
    <p:sldId id="346" r:id="rId21"/>
    <p:sldId id="355" r:id="rId22"/>
    <p:sldId id="374" r:id="rId23"/>
    <p:sldId id="356" r:id="rId24"/>
    <p:sldId id="347" r:id="rId25"/>
    <p:sldId id="332" r:id="rId26"/>
    <p:sldId id="333" r:id="rId27"/>
    <p:sldId id="334" r:id="rId28"/>
    <p:sldId id="335" r:id="rId29"/>
    <p:sldId id="336" r:id="rId30"/>
    <p:sldId id="337" r:id="rId31"/>
    <p:sldId id="338" r:id="rId32"/>
    <p:sldId id="348" r:id="rId33"/>
    <p:sldId id="339" r:id="rId34"/>
    <p:sldId id="340" r:id="rId35"/>
    <p:sldId id="341" r:id="rId36"/>
    <p:sldId id="342" r:id="rId37"/>
    <p:sldId id="343" r:id="rId38"/>
    <p:sldId id="344" r:id="rId39"/>
    <p:sldId id="345" r:id="rId40"/>
    <p:sldId id="350" r:id="rId41"/>
    <p:sldId id="349" r:id="rId42"/>
    <p:sldId id="351" r:id="rId43"/>
    <p:sldId id="352" r:id="rId44"/>
    <p:sldId id="353" r:id="rId45"/>
    <p:sldId id="354" r:id="rId46"/>
    <p:sldId id="375" r:id="rId47"/>
    <p:sldId id="376" r:id="rId48"/>
    <p:sldId id="377" r:id="rId49"/>
    <p:sldId id="316" r:id="rId50"/>
    <p:sldId id="318" r:id="rId51"/>
    <p:sldId id="317" r:id="rId52"/>
    <p:sldId id="315" r:id="rId53"/>
    <p:sldId id="324" r:id="rId54"/>
    <p:sldId id="323" r:id="rId55"/>
    <p:sldId id="319" r:id="rId56"/>
    <p:sldId id="320" r:id="rId57"/>
    <p:sldId id="321" r:id="rId58"/>
    <p:sldId id="357" r:id="rId59"/>
    <p:sldId id="358" r:id="rId60"/>
    <p:sldId id="359" r:id="rId61"/>
    <p:sldId id="360" r:id="rId62"/>
    <p:sldId id="322" r:id="rId63"/>
    <p:sldId id="325" r:id="rId64"/>
    <p:sldId id="326" r:id="rId65"/>
    <p:sldId id="361" r:id="rId66"/>
    <p:sldId id="362" r:id="rId67"/>
    <p:sldId id="363" r:id="rId68"/>
    <p:sldId id="364" r:id="rId69"/>
    <p:sldId id="327" r:id="rId70"/>
    <p:sldId id="365" r:id="rId71"/>
    <p:sldId id="366" r:id="rId72"/>
    <p:sldId id="367" r:id="rId73"/>
    <p:sldId id="368" r:id="rId74"/>
    <p:sldId id="328" r:id="rId75"/>
    <p:sldId id="329" r:id="rId76"/>
    <p:sldId id="330" r:id="rId77"/>
    <p:sldId id="331" r:id="rId78"/>
    <p:sldId id="369" r:id="rId79"/>
    <p:sldId id="370" r:id="rId80"/>
    <p:sldId id="371" r:id="rId81"/>
    <p:sldId id="372" r:id="rId82"/>
    <p:sldId id="373" r:id="rId83"/>
    <p:sldId id="299" r:id="rId84"/>
  </p:sldIdLst>
  <p:sldSz cx="9144000" cy="6858000" type="screen4x3"/>
  <p:notesSz cx="7023100" cy="9309100"/>
  <p:custDataLst>
    <p:tags r:id="rId87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6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FF"/>
    <a:srgbClr val="E42020"/>
    <a:srgbClr val="E71D1D"/>
    <a:srgbClr val="EB2819"/>
    <a:srgbClr val="000000"/>
    <a:srgbClr val="EE3124"/>
    <a:srgbClr val="7F7F7F"/>
    <a:srgbClr val="59595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87" d="100"/>
          <a:sy n="87" d="100"/>
        </p:scale>
        <p:origin x="1315" y="-6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slide" Target="slides/slide71.xml"/><Relationship Id="rId84" Type="http://schemas.openxmlformats.org/officeDocument/2006/relationships/slide" Target="slides/slide79.xml"/><Relationship Id="rId89" Type="http://schemas.openxmlformats.org/officeDocument/2006/relationships/presProps" Target="presProp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87" Type="http://schemas.openxmlformats.org/officeDocument/2006/relationships/tags" Target="tags/tag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90" Type="http://schemas.openxmlformats.org/officeDocument/2006/relationships/viewProps" Target="viewProps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77" Type="http://schemas.openxmlformats.org/officeDocument/2006/relationships/slide" Target="slides/slide72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80" Type="http://schemas.openxmlformats.org/officeDocument/2006/relationships/slide" Target="slides/slide75.xml"/><Relationship Id="rId85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commentAuthors" Target="commentAuthors.xml"/><Relationship Id="rId9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handoutMaster" Target="handoutMasters/handout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2018-03-28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2018-03-28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97825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8194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4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6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96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20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8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50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4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6.png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58.png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8.mkv"/><Relationship Id="rId1" Type="http://schemas.microsoft.com/office/2007/relationships/media" Target="../media/media8.mkv"/><Relationship Id="rId4" Type="http://schemas.openxmlformats.org/officeDocument/2006/relationships/image" Target="../media/image61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9.mkv"/><Relationship Id="rId1" Type="http://schemas.microsoft.com/office/2007/relationships/media" Target="../media/media9.mkv"/><Relationship Id="rId4" Type="http://schemas.openxmlformats.org/officeDocument/2006/relationships/image" Target="../media/image62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eg"/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jpeg"/><Relationship Id="rId4" Type="http://schemas.openxmlformats.org/officeDocument/2006/relationships/image" Target="../media/image6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Progress report on framework development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4</a:t>
            </a:r>
            <a:r>
              <a:rPr lang="en-US" baseline="30000" dirty="0"/>
              <a:t>th</a:t>
            </a:r>
            <a:r>
              <a:rPr lang="en-US" dirty="0"/>
              <a:t> April 2018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Rules of the Air within Reach Set SAA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Conflict resolution</a:t>
            </a:r>
            <a:r>
              <a:rPr lang="en-US" dirty="0"/>
              <a:t> is </a:t>
            </a:r>
            <a:r>
              <a:rPr lang="en-US" i="1" u="sng" dirty="0"/>
              <a:t>Event-based</a:t>
            </a:r>
            <a:r>
              <a:rPr lang="en-US" dirty="0"/>
              <a:t> depending on proclaimed aircraft </a:t>
            </a:r>
            <a:r>
              <a:rPr lang="en-US" i="1" u="sng" dirty="0"/>
              <a:t>position, heading and velocity, and classification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Collision Case </a:t>
            </a:r>
            <a:r>
              <a:rPr lang="en-US" dirty="0"/>
              <a:t>is created for two conflict participants (for both):</a:t>
            </a:r>
          </a:p>
          <a:p>
            <a:r>
              <a:rPr lang="en-US" i="1" u="sng" dirty="0"/>
              <a:t>Position</a:t>
            </a:r>
            <a:r>
              <a:rPr lang="en-US" dirty="0"/>
              <a:t> (Latitude, Longitude, Flight level).</a:t>
            </a:r>
          </a:p>
          <a:p>
            <a:r>
              <a:rPr lang="en-US" i="1" u="sng" dirty="0"/>
              <a:t>Velocity</a:t>
            </a:r>
            <a:r>
              <a:rPr lang="en-US" dirty="0"/>
              <a:t> (Vectorizer, Planar),</a:t>
            </a:r>
          </a:p>
          <a:p>
            <a:r>
              <a:rPr lang="en-US" i="1" u="sng" dirty="0"/>
              <a:t>Vehicle Category</a:t>
            </a:r>
            <a:r>
              <a:rPr lang="en-US" dirty="0"/>
              <a:t> (Size/Maneuverability) </a:t>
            </a:r>
          </a:p>
          <a:p>
            <a:r>
              <a:rPr lang="en-US" i="1" u="sng" dirty="0"/>
              <a:t>Trajectory Prediction</a:t>
            </a:r>
            <a:r>
              <a:rPr lang="en-US" dirty="0"/>
              <a:t> (Planned/Predicted)</a:t>
            </a:r>
          </a:p>
          <a:p>
            <a:r>
              <a:rPr lang="en-US" i="1" u="sng" dirty="0"/>
              <a:t>Collision point </a:t>
            </a:r>
            <a:r>
              <a:rPr lang="en-US" dirty="0"/>
              <a:t>(Based on possible trajectory intersection)</a:t>
            </a:r>
          </a:p>
          <a:p>
            <a:r>
              <a:rPr lang="en-US" i="1" u="sng" dirty="0"/>
              <a:t>Angle of Approach</a:t>
            </a:r>
            <a:r>
              <a:rPr lang="en-US" dirty="0"/>
              <a:t> (to adversarial vehicle)</a:t>
            </a:r>
          </a:p>
          <a:p>
            <a:r>
              <a:rPr lang="en-US" i="1" u="sng" dirty="0"/>
              <a:t>Collision type</a:t>
            </a:r>
            <a:r>
              <a:rPr lang="en-US" dirty="0"/>
              <a:t> (Based on Angle of approach)</a:t>
            </a:r>
          </a:p>
          <a:p>
            <a:r>
              <a:rPr lang="en-US" i="1" u="sng" dirty="0"/>
              <a:t>Avoidance role</a:t>
            </a:r>
            <a:r>
              <a:rPr lang="en-US" dirty="0"/>
              <a:t> (Based on previous data and decision algorithm)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work is focused on </a:t>
            </a:r>
            <a:r>
              <a:rPr lang="en-US" i="1" u="sng" dirty="0"/>
              <a:t>resolution of  Loitering incidents</a:t>
            </a:r>
            <a:r>
              <a:rPr lang="en-US" dirty="0"/>
              <a:t> in same flight level. The </a:t>
            </a:r>
            <a:r>
              <a:rPr lang="en-US" i="1" u="sng" dirty="0"/>
              <a:t>UTM have final decision on Collision case opening/closing.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26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Collision Case resolved by UTM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nearby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Considered in UTM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What is considered in </a:t>
            </a:r>
            <a:r>
              <a:rPr lang="en-US" b="1" i="1" u="sng" dirty="0"/>
              <a:t>UTM Resolution</a:t>
            </a:r>
            <a:r>
              <a:rPr lang="en-US" dirty="0"/>
              <a:t> processing: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category</a:t>
            </a:r>
            <a:r>
              <a:rPr lang="en-US" dirty="0"/>
              <a:t> (higher category is always favored)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Vehicle maneuverability</a:t>
            </a:r>
            <a:r>
              <a:rPr lang="en-US" dirty="0"/>
              <a:t> (higher maneuverability is forced to avoidance)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Collision Point surroundings</a:t>
            </a:r>
            <a:r>
              <a:rPr lang="en-US" dirty="0"/>
              <a:t> (other collision points in proximity)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Other Collision Cases</a:t>
            </a:r>
            <a:r>
              <a:rPr lang="en-US" dirty="0"/>
              <a:t> related to aircrafts in current </a:t>
            </a:r>
            <a:r>
              <a:rPr lang="en-US" i="1" dirty="0"/>
              <a:t>collision case </a:t>
            </a:r>
            <a:r>
              <a:rPr lang="en-US" dirty="0"/>
              <a:t>or </a:t>
            </a:r>
            <a:r>
              <a:rPr lang="en-US" i="1" dirty="0"/>
              <a:t>collision point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i="1" u="sng" dirty="0"/>
              <a:t>expected behavior of UAV platform</a:t>
            </a:r>
            <a:r>
              <a:rPr lang="en-US" dirty="0"/>
              <a:t> is given by following table: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62977114"/>
              </p:ext>
            </p:extLst>
          </p:nvPr>
        </p:nvGraphicFramePr>
        <p:xfrm>
          <a:off x="554520" y="4015766"/>
          <a:ext cx="8002360" cy="16764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275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63313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66647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16001">
                <a:tc>
                  <a:txBody>
                    <a:bodyPr/>
                    <a:lstStyle/>
                    <a:p>
                      <a:r>
                        <a:rPr lang="en-US" sz="1600" dirty="0"/>
                        <a:t>Intruder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Our</a:t>
                      </a:r>
                      <a:r>
                        <a:rPr lang="en-US" sz="1600" baseline="0" dirty="0"/>
                        <a:t> vehicle</a:t>
                      </a:r>
                      <a:endParaRPr 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/>
                        <a:t>Priority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Any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Manned aircraft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VLOS piloted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16001"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Autonomous</a:t>
                      </a:r>
                      <a:r>
                        <a:rPr lang="en-US" sz="1600" baseline="0" dirty="0">
                          <a:solidFill>
                            <a:schemeClr val="bg2"/>
                          </a:solidFill>
                        </a:rPr>
                        <a:t> UAV</a:t>
                      </a:r>
                      <a:endParaRPr lang="en-US" sz="1600" dirty="0">
                        <a:solidFill>
                          <a:schemeClr val="bg2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600" dirty="0">
                          <a:solidFill>
                            <a:schemeClr val="bg2"/>
                          </a:solidFill>
                        </a:rPr>
                        <a:t>Coordinated avoidance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100880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Category/Maneuverability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Manned aviation in distress,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Balloon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Glider (manned),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Aerial towing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Airship (manned)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Other manned aviation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UAS Autonomous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solidFill>
                  <a:srgbClr val="FF0000"/>
                </a:solidFill>
              </a:rPr>
              <a:t>RPAS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 </a:t>
            </a:r>
            <a:r>
              <a:rPr lang="en-US" dirty="0"/>
              <a:t>This categorization reflects only Pilot community statement, </a:t>
            </a:r>
            <a:r>
              <a:rPr lang="en-US" i="1" u="sng" dirty="0">
                <a:solidFill>
                  <a:srgbClr val="FF0000"/>
                </a:solidFill>
              </a:rPr>
              <a:t>the general priority rule is broken</a:t>
            </a:r>
            <a:r>
              <a:rPr lang="en-US" dirty="0"/>
              <a:t>, because maneuverability and vulnerability  should be always considered as ked decision factor.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From highest to lowest: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Altitude control </a:t>
            </a:r>
            <a:br>
              <a:rPr lang="en-US" dirty="0"/>
            </a:br>
            <a:r>
              <a:rPr lang="en-US" dirty="0"/>
              <a:t>(Balloon, Hovering aircraft)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no propulsion </a:t>
            </a:r>
            <a:br>
              <a:rPr lang="en-US" dirty="0"/>
            </a:br>
            <a:r>
              <a:rPr lang="en-US" dirty="0"/>
              <a:t>(Gliders of any sort)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gliding</a:t>
            </a:r>
            <a:br>
              <a:rPr lang="en-US" dirty="0"/>
            </a:br>
            <a:r>
              <a:rPr lang="en-US" dirty="0"/>
              <a:t>(Any aircraft of plane type)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Full control – VTOL </a:t>
            </a:r>
            <a:br>
              <a:rPr lang="en-US" dirty="0"/>
            </a:br>
            <a:r>
              <a:rPr lang="en-US" dirty="0"/>
              <a:t>(Any aircraft with VTOL )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This categorization with vehicle cruising/maximal velocity should be main decision matter.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Original categorization is based on maneuverability (</a:t>
            </a:r>
            <a:r>
              <a:rPr lang="en-US" dirty="0">
                <a:solidFill>
                  <a:srgbClr val="FF0000"/>
                </a:solidFill>
              </a:rPr>
              <a:t>extended not</a:t>
            </a:r>
            <a:r>
              <a:rPr lang="en-US" dirty="0"/>
              <a:t>)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46878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the Way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u="sng" dirty="0"/>
              <a:t>Right of the way rules</a:t>
            </a:r>
            <a:r>
              <a:rPr lang="en-US" sz="2000" dirty="0"/>
              <a:t> aid pilots in </a:t>
            </a:r>
            <a:r>
              <a:rPr lang="en-US" sz="2000" i="1" u="sng" dirty="0"/>
              <a:t>avoiding each other visually</a:t>
            </a:r>
          </a:p>
          <a:p>
            <a:r>
              <a:rPr lang="en-US" sz="2000" dirty="0"/>
              <a:t>The rules are found:</a:t>
            </a:r>
          </a:p>
          <a:p>
            <a:pPr lvl="1"/>
            <a:r>
              <a:rPr lang="en-US" sz="1800" dirty="0"/>
              <a:t>Part 91 Federal Aviation Regulation (USA)</a:t>
            </a:r>
          </a:p>
          <a:p>
            <a:pPr lvl="1"/>
            <a:r>
              <a:rPr lang="en-US" sz="1800" dirty="0"/>
              <a:t>ICAO Annex 2 -&gt; Chapter 3  - General Rules -&gt; 3.2 Avoidance of collisions -&gt; 3.2.2 Right of way (International)</a:t>
            </a:r>
          </a:p>
          <a:p>
            <a:endParaRPr lang="en-US" sz="2000" dirty="0"/>
          </a:p>
          <a:p>
            <a:r>
              <a:rPr lang="en-US" sz="2000" dirty="0"/>
              <a:t>When </a:t>
            </a:r>
            <a:r>
              <a:rPr lang="en-US" sz="2000" i="1" u="sng" dirty="0"/>
              <a:t>aircrafts are converging</a:t>
            </a:r>
            <a:r>
              <a:rPr lang="en-US" sz="2000" dirty="0"/>
              <a:t>, the </a:t>
            </a:r>
            <a:r>
              <a:rPr lang="en-US" sz="2000" i="1" u="sng" dirty="0"/>
              <a:t>right of way</a:t>
            </a:r>
            <a:r>
              <a:rPr lang="en-US" sz="2000" dirty="0"/>
              <a:t> is generally given to the </a:t>
            </a:r>
            <a:r>
              <a:rPr lang="en-US" sz="2000" i="1" u="sng" dirty="0"/>
              <a:t>least maneuverable aircraft </a:t>
            </a:r>
            <a:r>
              <a:rPr lang="en-US" sz="2000" dirty="0"/>
              <a:t>(higher class).</a:t>
            </a:r>
          </a:p>
          <a:p>
            <a:r>
              <a:rPr lang="en-US" sz="2000" dirty="0"/>
              <a:t>The </a:t>
            </a:r>
            <a:r>
              <a:rPr lang="en-US" sz="2000" i="1" u="sng" dirty="0"/>
              <a:t>aircraft now having the right of the way is to pass well clear of the aircraft </a:t>
            </a:r>
            <a:r>
              <a:rPr lang="en-US" sz="2000" b="1" i="1" u="sng" dirty="0"/>
              <a:t>not having</a:t>
            </a:r>
            <a:r>
              <a:rPr lang="en-US" sz="2000" i="1" u="sng" dirty="0"/>
              <a:t> the right of the way.</a:t>
            </a:r>
          </a:p>
          <a:p>
            <a:endParaRPr lang="en-US" sz="2000" dirty="0"/>
          </a:p>
          <a:p>
            <a:r>
              <a:rPr lang="en-US" sz="2000" i="1" u="sng" dirty="0"/>
              <a:t>Application for rules of the air</a:t>
            </a:r>
            <a:r>
              <a:rPr lang="en-US" sz="2000" dirty="0"/>
              <a:t> in case of UAV seems </a:t>
            </a:r>
            <a:r>
              <a:rPr lang="en-US" sz="2000" i="1" u="sng" dirty="0"/>
              <a:t>to be reduced to immediate avoidance</a:t>
            </a:r>
            <a:r>
              <a:rPr lang="en-US" sz="2000" dirty="0"/>
              <a:t> in case of manned aviation adversary</a:t>
            </a:r>
          </a:p>
          <a:p>
            <a:r>
              <a:rPr lang="en-US" sz="2000" dirty="0"/>
              <a:t>The avoidance </a:t>
            </a:r>
            <a:r>
              <a:rPr lang="en-US" sz="2000" b="1" i="1" u="sng" dirty="0"/>
              <a:t>rules can be applied between the same class of UAV.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96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pic>
        <p:nvPicPr>
          <p:cNvPr id="5" name="Picture 2" descr="http://www.nerdist.com/wp-content/uploads/2014/10/102014_JET_Fusionreactor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988" y="855662"/>
            <a:ext cx="8102600" cy="54017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9278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1927786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Rule Engine</a:t>
            </a:r>
            <a:r>
              <a:rPr lang="en-US" dirty="0"/>
              <a:t> – configurable engine weaved into </a:t>
            </a:r>
            <a:r>
              <a:rPr lang="en-US" i="1" u="sng" dirty="0"/>
              <a:t>UTM, Mission Control, Avoidance Grid, Reach Set</a:t>
            </a:r>
            <a:r>
              <a:rPr lang="en-US" dirty="0"/>
              <a:t> classes to enrich existing functionality.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Joint Point</a:t>
            </a:r>
            <a:r>
              <a:rPr lang="en-US" dirty="0"/>
              <a:t> 	– point in process where rule engine is invoked,</a:t>
            </a:r>
          </a:p>
          <a:p>
            <a:pPr marL="0" indent="0">
              <a:buNone/>
            </a:pPr>
            <a:r>
              <a:rPr lang="en-US" b="1" i="1" u="sng" dirty="0"/>
              <a:t>Context</a:t>
            </a:r>
            <a:r>
              <a:rPr lang="en-US" dirty="0"/>
              <a:t> 	– context passed to rule body</a:t>
            </a:r>
          </a:p>
          <a:p>
            <a:pPr marL="0" indent="0">
              <a:buNone/>
            </a:pPr>
            <a:r>
              <a:rPr lang="en-US" b="1" i="1" u="sng" dirty="0"/>
              <a:t>Rule</a:t>
            </a:r>
            <a:r>
              <a:rPr lang="en-US" dirty="0"/>
              <a:t> 		– small piece of functionality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1022115" y="3217473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85054" y="5115588"/>
            <a:ext cx="1812022" cy="914400"/>
          </a:xfrm>
          <a:prstGeom prst="round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585054" y="3217473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6147993" y="3217473"/>
            <a:ext cx="1812022" cy="914400"/>
          </a:xfrm>
          <a:prstGeom prst="roundRect">
            <a:avLst/>
          </a:prstGeom>
          <a:solidFill>
            <a:schemeClr val="accent3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cxnSp>
        <p:nvCxnSpPr>
          <p:cNvPr id="10" name="Straight Arrow Connector 9"/>
          <p:cNvCxnSpPr>
            <a:stCxn id="5" idx="2"/>
            <a:endCxn id="6" idx="1"/>
          </p:cNvCxnSpPr>
          <p:nvPr/>
        </p:nvCxnSpPr>
        <p:spPr>
          <a:xfrm rot="16200000" flipH="1">
            <a:off x="203613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1" name="Straight Arrow Connector 9"/>
          <p:cNvCxnSpPr>
            <a:cxnSpLocks/>
            <a:stCxn id="8" idx="2"/>
            <a:endCxn id="6" idx="3"/>
          </p:cNvCxnSpPr>
          <p:nvPr/>
        </p:nvCxnSpPr>
        <p:spPr>
          <a:xfrm rot="5400000">
            <a:off x="5505083" y="4023866"/>
            <a:ext cx="1440915" cy="165692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7" idx="2"/>
            <a:endCxn id="6" idx="0"/>
          </p:cNvCxnSpPr>
          <p:nvPr/>
        </p:nvCxnSpPr>
        <p:spPr>
          <a:xfrm>
            <a:off x="4491065" y="4131873"/>
            <a:ext cx="0" cy="983715"/>
          </a:xfrm>
          <a:prstGeom prst="straightConnector1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004580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Benefits:</a:t>
            </a:r>
          </a:p>
          <a:p>
            <a:r>
              <a:rPr lang="en-US" b="1" i="1" u="sng" dirty="0"/>
              <a:t>Modularity</a:t>
            </a:r>
            <a:r>
              <a:rPr lang="en-US" dirty="0"/>
              <a:t> – keep rule specific </a:t>
            </a:r>
            <a:r>
              <a:rPr lang="en-US" i="1" u="sng" dirty="0"/>
              <a:t>code separated in one class</a:t>
            </a:r>
            <a:r>
              <a:rPr lang="en-US" dirty="0"/>
              <a:t> with given </a:t>
            </a:r>
            <a:r>
              <a:rPr lang="en-US" i="1" u="sng" dirty="0"/>
              <a:t>condition and impact application</a:t>
            </a:r>
            <a:r>
              <a:rPr lang="en-US" dirty="0"/>
              <a:t>, maintain separate functionality .</a:t>
            </a:r>
          </a:p>
          <a:p>
            <a:endParaRPr lang="en-US" dirty="0"/>
          </a:p>
          <a:p>
            <a:r>
              <a:rPr lang="en-US" b="1" i="1" u="sng" dirty="0"/>
              <a:t>Scalability</a:t>
            </a:r>
            <a:r>
              <a:rPr lang="en-US" dirty="0"/>
              <a:t> – use </a:t>
            </a:r>
            <a:r>
              <a:rPr lang="en-US" i="1" u="sng" dirty="0"/>
              <a:t>piece wise code</a:t>
            </a:r>
            <a:r>
              <a:rPr lang="en-US" dirty="0"/>
              <a:t> in navigation/avoidance/control frameworks, </a:t>
            </a:r>
            <a:r>
              <a:rPr lang="en-US" i="1" u="sng" dirty="0"/>
              <a:t>activate/deactivate aspects</a:t>
            </a:r>
            <a:r>
              <a:rPr lang="en-US" dirty="0"/>
              <a:t> and specific behaviors.</a:t>
            </a:r>
          </a:p>
          <a:p>
            <a:endParaRPr lang="en-US" dirty="0"/>
          </a:p>
          <a:p>
            <a:r>
              <a:rPr lang="en-US" b="1" i="1" u="sng" dirty="0"/>
              <a:t>Rule chaining</a:t>
            </a:r>
            <a:r>
              <a:rPr lang="en-US" dirty="0"/>
              <a:t> – rule can be </a:t>
            </a:r>
            <a:r>
              <a:rPr lang="en-US" i="1" u="sng" dirty="0"/>
              <a:t>invoked from Joint Point</a:t>
            </a:r>
            <a:r>
              <a:rPr lang="en-US" dirty="0"/>
              <a:t>, or from </a:t>
            </a:r>
            <a:r>
              <a:rPr lang="en-US" i="1" u="sng" dirty="0"/>
              <a:t>other rule body</a:t>
            </a:r>
            <a:r>
              <a:rPr lang="en-US" dirty="0"/>
              <a:t>, for example specific maneuver rule can be invoked from resolution rule, this becomes especially handy when aspects of logical programing are necessary.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Shortcomings</a:t>
            </a:r>
            <a:r>
              <a:rPr lang="en-US" dirty="0"/>
              <a:t>:</a:t>
            </a:r>
          </a:p>
          <a:p>
            <a:r>
              <a:rPr lang="en-US" b="1" i="1" u="sng" dirty="0"/>
              <a:t>Border Case Testing</a:t>
            </a:r>
            <a:r>
              <a:rPr lang="en-US" dirty="0"/>
              <a:t> – needs to be implemented to verify rule functionality as intended, </a:t>
            </a:r>
            <a:r>
              <a:rPr lang="en-US" i="1" u="sng" dirty="0"/>
              <a:t>the test conditions are hard to assume</a:t>
            </a:r>
            <a:r>
              <a:rPr lang="en-US" dirty="0"/>
              <a:t>.</a:t>
            </a:r>
          </a:p>
          <a:p>
            <a:r>
              <a:rPr lang="en-US" b="1" i="1" u="sng" dirty="0"/>
              <a:t>Configurability Bias</a:t>
            </a:r>
            <a:r>
              <a:rPr lang="en-US" b="1" i="1" dirty="0"/>
              <a:t> </a:t>
            </a:r>
            <a:r>
              <a:rPr lang="en-US" dirty="0"/>
              <a:t>–</a:t>
            </a:r>
            <a:r>
              <a:rPr lang="en-US" dirty="0"/>
              <a:t> is induced at change of </a:t>
            </a:r>
            <a:r>
              <a:rPr lang="en-US" i="1" u="sng" dirty="0"/>
              <a:t>configuration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018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2272784" y="1949623"/>
            <a:ext cx="2620108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Avoidance Run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532339" y="1944571"/>
            <a:ext cx="1406865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270721" y="5509519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Plane Heading</a:t>
            </a:r>
            <a:endParaRPr lang="en-US" dirty="0"/>
          </a:p>
        </p:txBody>
      </p:sp>
      <p:sp>
        <p:nvSpPr>
          <p:cNvPr id="8" name="Rounded Rectangle 9"/>
          <p:cNvSpPr/>
          <p:nvPr/>
        </p:nvSpPr>
        <p:spPr>
          <a:xfrm>
            <a:off x="532339" y="3038371"/>
            <a:ext cx="1408853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2272784" y="2483695"/>
            <a:ext cx="2620109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Avoidance Run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72784" y="3040889"/>
            <a:ext cx="2619320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 Restriction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3270721" y="6116527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Enforce Safety Margin</a:t>
            </a:r>
            <a:endParaRPr lang="en-US" dirty="0"/>
          </a:p>
        </p:txBody>
      </p:sp>
      <p:sp>
        <p:nvSpPr>
          <p:cNvPr id="13" name="Rounded Rectangle 9"/>
          <p:cNvSpPr/>
          <p:nvPr/>
        </p:nvSpPr>
        <p:spPr>
          <a:xfrm>
            <a:off x="3270443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</a:t>
            </a:r>
            <a:endParaRPr lang="en-US" dirty="0"/>
          </a:p>
        </p:txBody>
      </p:sp>
      <p:sp>
        <p:nvSpPr>
          <p:cNvPr id="14" name="Rounded Rectangle 9"/>
          <p:cNvSpPr/>
          <p:nvPr/>
        </p:nvSpPr>
        <p:spPr>
          <a:xfrm>
            <a:off x="5311609" y="1949622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Collision Cases</a:t>
            </a:r>
            <a:endParaRPr lang="en-US" dirty="0"/>
          </a:p>
        </p:txBody>
      </p:sp>
      <p:sp>
        <p:nvSpPr>
          <p:cNvPr id="15" name="Rounded Rectangle 9"/>
          <p:cNvSpPr/>
          <p:nvPr/>
        </p:nvSpPr>
        <p:spPr>
          <a:xfrm>
            <a:off x="5311609" y="3067264"/>
            <a:ext cx="3172669" cy="868561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 Collision  Cases</a:t>
            </a:r>
            <a:endParaRPr lang="en-US" dirty="0"/>
          </a:p>
        </p:txBody>
      </p:sp>
      <p:sp>
        <p:nvSpPr>
          <p:cNvPr id="16" name="Rounded Rectangle 9"/>
          <p:cNvSpPr/>
          <p:nvPr/>
        </p:nvSpPr>
        <p:spPr>
          <a:xfrm>
            <a:off x="5311609" y="2480185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Collision Cases</a:t>
            </a:r>
            <a:endParaRPr lang="en-US" dirty="0"/>
          </a:p>
        </p:txBody>
      </p:sp>
      <p:sp>
        <p:nvSpPr>
          <p:cNvPr id="17" name="Rounded Rectangle 9"/>
          <p:cNvSpPr/>
          <p:nvPr/>
        </p:nvSpPr>
        <p:spPr>
          <a:xfrm>
            <a:off x="530351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Converging Maneuver</a:t>
            </a:r>
            <a:endParaRPr lang="en-US" dirty="0"/>
          </a:p>
        </p:txBody>
      </p:sp>
      <p:sp>
        <p:nvSpPr>
          <p:cNvPr id="18" name="Rounded Rectangle 9"/>
          <p:cNvSpPr/>
          <p:nvPr/>
        </p:nvSpPr>
        <p:spPr>
          <a:xfrm>
            <a:off x="6010536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On Approach</a:t>
            </a:r>
            <a:endParaRPr lang="en-US" dirty="0"/>
          </a:p>
        </p:txBody>
      </p:sp>
      <p:cxnSp>
        <p:nvCxnSpPr>
          <p:cNvPr id="20" name="Straight Arrow Connector 19"/>
          <p:cNvCxnSpPr>
            <a:cxnSpLocks/>
            <a:stCxn id="6" idx="3"/>
            <a:endCxn id="5" idx="1"/>
          </p:cNvCxnSpPr>
          <p:nvPr/>
        </p:nvCxnSpPr>
        <p:spPr>
          <a:xfrm flipV="1">
            <a:off x="1939204" y="2134256"/>
            <a:ext cx="333580" cy="267515"/>
          </a:xfrm>
          <a:prstGeom prst="curvedConnector3">
            <a:avLst>
              <a:gd name="adj1" fmla="val 15735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6" idx="3"/>
            <a:endCxn id="9" idx="1"/>
          </p:cNvCxnSpPr>
          <p:nvPr/>
        </p:nvCxnSpPr>
        <p:spPr>
          <a:xfrm>
            <a:off x="1939204" y="2401771"/>
            <a:ext cx="333580" cy="266557"/>
          </a:xfrm>
          <a:prstGeom prst="curvedConnector3">
            <a:avLst>
              <a:gd name="adj1" fmla="val 21006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5" idx="2"/>
            <a:endCxn id="17" idx="0"/>
          </p:cNvCxnSpPr>
          <p:nvPr/>
        </p:nvCxnSpPr>
        <p:spPr>
          <a:xfrm rot="5400000">
            <a:off x="3845286" y="1935165"/>
            <a:ext cx="1051998" cy="5053318"/>
          </a:xfrm>
          <a:prstGeom prst="curvedConnector3">
            <a:avLst>
              <a:gd name="adj1" fmla="val 38299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26"/>
          <p:cNvCxnSpPr>
            <a:cxnSpLocks/>
            <a:stCxn id="15" idx="2"/>
            <a:endCxn id="13" idx="0"/>
          </p:cNvCxnSpPr>
          <p:nvPr/>
        </p:nvCxnSpPr>
        <p:spPr>
          <a:xfrm rot="5400000">
            <a:off x="5215332" y="3305211"/>
            <a:ext cx="1051998" cy="231322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26"/>
          <p:cNvCxnSpPr>
            <a:cxnSpLocks/>
          </p:cNvCxnSpPr>
          <p:nvPr/>
        </p:nvCxnSpPr>
        <p:spPr>
          <a:xfrm rot="16200000" flipH="1">
            <a:off x="6585378" y="4257182"/>
            <a:ext cx="1051998" cy="426867"/>
          </a:xfrm>
          <a:prstGeom prst="curvedConnector3">
            <a:avLst>
              <a:gd name="adj1" fmla="val 4415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26"/>
          <p:cNvCxnSpPr>
            <a:cxnSpLocks/>
            <a:stCxn id="18" idx="2"/>
            <a:endCxn id="7" idx="3"/>
          </p:cNvCxnSpPr>
          <p:nvPr/>
        </p:nvCxnSpPr>
        <p:spPr>
          <a:xfrm rot="5400000">
            <a:off x="6443510" y="4812850"/>
            <a:ext cx="337063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26"/>
          <p:cNvCxnSpPr>
            <a:cxnSpLocks/>
            <a:stCxn id="18" idx="2"/>
            <a:endCxn id="12" idx="3"/>
          </p:cNvCxnSpPr>
          <p:nvPr/>
        </p:nvCxnSpPr>
        <p:spPr>
          <a:xfrm rot="5400000">
            <a:off x="6140006" y="5116354"/>
            <a:ext cx="944071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26"/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2389142" y="4812572"/>
            <a:ext cx="337063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26"/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2085638" y="5116076"/>
            <a:ext cx="944071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8" idx="3"/>
            <a:endCxn id="10" idx="1"/>
          </p:cNvCxnSpPr>
          <p:nvPr/>
        </p:nvCxnSpPr>
        <p:spPr>
          <a:xfrm>
            <a:off x="1941192" y="3495571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10" idx="3"/>
            <a:endCxn id="15" idx="1"/>
          </p:cNvCxnSpPr>
          <p:nvPr/>
        </p:nvCxnSpPr>
        <p:spPr>
          <a:xfrm>
            <a:off x="4892104" y="3498089"/>
            <a:ext cx="419505" cy="3456"/>
          </a:xfrm>
          <a:prstGeom prst="straightConnector1">
            <a:avLst/>
          </a:prstGeom>
          <a:ln w="127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  <a:stCxn id="9" idx="3"/>
            <a:endCxn id="16" idx="1"/>
          </p:cNvCxnSpPr>
          <p:nvPr/>
        </p:nvCxnSpPr>
        <p:spPr>
          <a:xfrm flipV="1">
            <a:off x="4892893" y="2664818"/>
            <a:ext cx="418716" cy="3510"/>
          </a:xfrm>
          <a:prstGeom prst="straightConnector1">
            <a:avLst/>
          </a:prstGeom>
          <a:ln w="127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5" idx="3"/>
            <a:endCxn id="14" idx="1"/>
          </p:cNvCxnSpPr>
          <p:nvPr/>
        </p:nvCxnSpPr>
        <p:spPr>
          <a:xfrm flipV="1">
            <a:off x="4892892" y="2134255"/>
            <a:ext cx="418717" cy="1"/>
          </a:xfrm>
          <a:prstGeom prst="straightConnector1">
            <a:avLst/>
          </a:prstGeom>
          <a:ln w="127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9"/>
          <p:cNvSpPr/>
          <p:nvPr/>
        </p:nvSpPr>
        <p:spPr>
          <a:xfrm>
            <a:off x="534327" y="1396928"/>
            <a:ext cx="1406865" cy="36300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4" name="Rounded Rectangle 9"/>
          <p:cNvSpPr/>
          <p:nvPr/>
        </p:nvSpPr>
        <p:spPr>
          <a:xfrm>
            <a:off x="2271996" y="1389714"/>
            <a:ext cx="2620108" cy="369266"/>
          </a:xfrm>
          <a:prstGeom prst="roundRect">
            <a:avLst/>
          </a:prstGeom>
          <a:solidFill>
            <a:srgbClr val="E4202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Joint Point</a:t>
            </a:r>
          </a:p>
        </p:txBody>
      </p:sp>
      <p:sp>
        <p:nvSpPr>
          <p:cNvPr id="76" name="Rounded Rectangle 9"/>
          <p:cNvSpPr/>
          <p:nvPr/>
        </p:nvSpPr>
        <p:spPr>
          <a:xfrm>
            <a:off x="5311608" y="1396662"/>
            <a:ext cx="3172669" cy="3692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  <a:endParaRPr lang="en-US" dirty="0"/>
          </a:p>
        </p:txBody>
      </p:sp>
      <p:sp>
        <p:nvSpPr>
          <p:cNvPr id="77" name="TextBox 76"/>
          <p:cNvSpPr txBox="1"/>
          <p:nvPr/>
        </p:nvSpPr>
        <p:spPr>
          <a:xfrm>
            <a:off x="476893" y="412262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based on: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Avoidance role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6893" y="58755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Forced invoke:</a:t>
            </a:r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Context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pic>
        <p:nvPicPr>
          <p:cNvPr id="23554" name="Picture 2" descr="Výsledok vyhľadávania obrázkov pre dopyt story tim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931" y="1063903"/>
            <a:ext cx="7001801" cy="5105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Right Plane Heading</a:t>
            </a:r>
          </a:p>
        </p:txBody>
      </p:sp>
      <p:graphicFrame>
        <p:nvGraphicFramePr>
          <p:cNvPr id="6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376297966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>
          <a:xfrm>
            <a:off x="532340" y="1193483"/>
            <a:ext cx="8046720" cy="4090694"/>
          </a:xfrm>
          <a:prstGeom prst="rect">
            <a:avLst/>
          </a:prstGeom>
        </p:spPr>
        <p:txBody>
          <a:bodyPr/>
          <a:lstStyle>
            <a:lvl1pPr marL="1828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1pPr>
            <a:lvl2pPr marL="3657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6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2pPr>
            <a:lvl3pPr marL="64008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SzPct val="90000"/>
              <a:buFont typeface="Wingdings" panose="05000000000000000000" pitchFamily="2" charset="2"/>
              <a:buChar char="§"/>
              <a:defRPr sz="1400" kern="1200">
                <a:solidFill>
                  <a:schemeClr val="bg2"/>
                </a:solidFill>
                <a:latin typeface="Arial" pitchFamily="34" charset="0"/>
                <a:ea typeface="Arial" charset="0"/>
                <a:cs typeface="Arial" pitchFamily="34" charset="0"/>
              </a:defRPr>
            </a:lvl3pPr>
            <a:lvl4pPr marL="82296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4pPr>
            <a:lvl5pPr marL="1005840" indent="-182880" algn="l" defTabSz="457200" rtl="0" eaLnBrk="0" fontAlgn="base" hangingPunct="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»"/>
              <a:defRPr sz="1100" kern="1200">
                <a:solidFill>
                  <a:schemeClr val="bg2"/>
                </a:solidFill>
                <a:latin typeface="Arial" panose="020B0604020202020204" pitchFamily="34" charset="0"/>
                <a:ea typeface="Helvetica Neue"/>
                <a:cs typeface="Arial" panose="020B0604020202020204" pitchFamily="34" charset="0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Collision Zone:</a:t>
            </a:r>
            <a:r>
              <a:rPr lang="en-US" b="1" dirty="0"/>
              <a:t> </a:t>
            </a:r>
            <a:r>
              <a:rPr lang="en-US" dirty="0"/>
              <a:t>For given </a:t>
            </a:r>
            <a:r>
              <a:rPr lang="en-US" i="1" u="sng" dirty="0"/>
              <a:t>vehicle position</a:t>
            </a:r>
            <a:r>
              <a:rPr lang="en-US" dirty="0"/>
              <a:t> and </a:t>
            </a:r>
            <a:r>
              <a:rPr lang="en-US" i="1" u="sng" dirty="0"/>
              <a:t>collision point</a:t>
            </a:r>
            <a:r>
              <a:rPr lang="en-US" dirty="0"/>
              <a:t> there exist a space division by plane defined between points parallel with Z axis.  The separation divides operation space into:</a:t>
            </a:r>
          </a:p>
          <a:p>
            <a:r>
              <a:rPr lang="en-US" i="1" u="sng" dirty="0"/>
              <a:t>Collision zone</a:t>
            </a:r>
            <a:r>
              <a:rPr lang="en-US" dirty="0"/>
              <a:t> 	– all points on left from vehicle viewpoint,</a:t>
            </a:r>
          </a:p>
          <a:p>
            <a:r>
              <a:rPr lang="en-US" i="1" u="sng" dirty="0"/>
              <a:t>Free zone</a:t>
            </a:r>
            <a:r>
              <a:rPr lang="en-US" dirty="0"/>
              <a:t> 		– all points on the right form vehicle viewpoint.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i="1" u="sng" dirty="0"/>
              <a:t>Objective:</a:t>
            </a:r>
            <a:r>
              <a:rPr lang="en-US" dirty="0"/>
              <a:t> Disable trajectories which are: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Heading into Collision zone,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Leading into Collision zone.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o</a:t>
            </a:r>
            <a:r>
              <a:rPr lang="en-US" dirty="0"/>
              <a:t>] Collision Point			[</a:t>
            </a:r>
            <a:r>
              <a:rPr lang="en-US" dirty="0">
                <a:solidFill>
                  <a:srgbClr val="00B050"/>
                </a:solidFill>
              </a:rPr>
              <a:t>-</a:t>
            </a:r>
            <a:r>
              <a:rPr lang="en-US" dirty="0"/>
              <a:t>] Enabled Trajectories	[</a:t>
            </a:r>
            <a:r>
              <a:rPr lang="en-US" dirty="0">
                <a:highlight>
                  <a:srgbClr val="008000"/>
                </a:highlight>
              </a:rPr>
              <a:t> </a:t>
            </a:r>
            <a:r>
              <a:rPr lang="en-US" dirty="0"/>
              <a:t>] Reachable cells </a:t>
            </a:r>
          </a:p>
          <a:p>
            <a:pPr marL="0" indent="0">
              <a:buNone/>
            </a:pPr>
            <a:r>
              <a:rPr lang="en-US" dirty="0"/>
              <a:t>[</a:t>
            </a:r>
            <a:r>
              <a:rPr lang="en-US" dirty="0">
                <a:solidFill>
                  <a:srgbClr val="FF00FF"/>
                </a:solidFill>
              </a:rPr>
              <a:t>-</a:t>
            </a:r>
            <a:r>
              <a:rPr lang="en-US" dirty="0"/>
              <a:t>] Separation Line		[</a:t>
            </a:r>
            <a:r>
              <a:rPr lang="en-US" dirty="0">
                <a:solidFill>
                  <a:schemeClr val="tx2"/>
                </a:solidFill>
              </a:rPr>
              <a:t>-</a:t>
            </a:r>
            <a:r>
              <a:rPr lang="en-US" dirty="0"/>
              <a:t>] Disabled trajectories	[</a:t>
            </a:r>
            <a:r>
              <a:rPr lang="en-US" dirty="0">
                <a:highlight>
                  <a:srgbClr val="FF0000"/>
                </a:highlight>
              </a:rPr>
              <a:t> </a:t>
            </a:r>
            <a:r>
              <a:rPr lang="en-US" dirty="0"/>
              <a:t>] Unreachable cells</a:t>
            </a:r>
          </a:p>
        </p:txBody>
      </p:sp>
    </p:spTree>
    <p:extLst>
      <p:ext uri="{BB962C8B-B14F-4D97-AF65-F5344CB8AC3E}">
        <p14:creationId xmlns:p14="http://schemas.microsoft.com/office/powerpoint/2010/main" val="19425929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Plane Heading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2697"/>
            <a:ext cx="9144000" cy="4952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4575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  <a:r>
              <a:rPr lang="en-US" dirty="0"/>
              <a:t> Plane Heading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99703"/>
            <a:ext cx="9144000" cy="5004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230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  <a:r>
              <a:rPr lang="en-US" dirty="0"/>
              <a:t> Plane Heading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5919"/>
            <a:ext cx="9144000" cy="4972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813616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  <a:r>
              <a:rPr lang="en-US" dirty="0"/>
              <a:t> Plane Heading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6048"/>
            <a:ext cx="9144000" cy="4999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03827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  <a:r>
              <a:rPr lang="en-US" dirty="0"/>
              <a:t> Plane Heading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51208"/>
            <a:ext cx="9144000" cy="49887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8794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</a:t>
            </a:r>
            <a:r>
              <a:rPr lang="en-US" dirty="0"/>
              <a:t> Plane Heading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9790"/>
            <a:ext cx="9144000" cy="501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96093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Disable Left Plane Heading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95570"/>
            <a:ext cx="9144000" cy="4981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5139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Enforce Safety Margin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graphicFrame>
        <p:nvGraphicFramePr>
          <p:cNvPr id="7" name="Content Placeholder 5"/>
          <p:cNvGraphicFramePr>
            <a:graphicFrameLocks noGrp="1"/>
          </p:cNvGraphicFramePr>
          <p:nvPr>
            <p:ph sz="quarter" idx="12"/>
            <p:extLst>
              <p:ext uri="{D42A27DB-BD31-4B8C-83A1-F6EECF244321}">
                <p14:modId xmlns:p14="http://schemas.microsoft.com/office/powerpoint/2010/main" val="2544836727"/>
              </p:ext>
            </p:extLst>
          </p:nvPr>
        </p:nvGraphicFramePr>
        <p:xfrm>
          <a:off x="531813" y="5352562"/>
          <a:ext cx="8047038" cy="101092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 (LOC)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There are feasible trajectories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Disable trajectories of Navigation grid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sp>
            <p:nvSpPr>
              <p:cNvPr id="8" name="Content Placeholder 2"/>
              <p:cNvSpPr txBox="1">
                <a:spLocks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</p:spPr>
            <p:txBody>
              <a:bodyPr/>
              <a:lstStyle>
                <a:lvl1pPr marL="1828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2"/>
                  </a:buClr>
                  <a:buFont typeface="Arial" panose="020B0604020202020204" pitchFamily="34" charset="0"/>
                  <a:buChar char="•"/>
                  <a:defRPr sz="18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1pPr>
                <a:lvl2pPr marL="3657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6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2pPr>
                <a:lvl3pPr marL="64008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SzPct val="90000"/>
                  <a:buFont typeface="Wingdings" panose="05000000000000000000" pitchFamily="2" charset="2"/>
                  <a:buChar char="§"/>
                  <a:defRPr sz="1400" kern="1200">
                    <a:solidFill>
                      <a:schemeClr val="bg2"/>
                    </a:solidFill>
                    <a:latin typeface="Arial" pitchFamily="34" charset="0"/>
                    <a:ea typeface="Arial" charset="0"/>
                    <a:cs typeface="Arial" pitchFamily="34" charset="0"/>
                  </a:defRPr>
                </a:lvl3pPr>
                <a:lvl4pPr marL="82296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-"/>
                  <a:defRPr sz="12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4pPr>
                <a:lvl5pPr marL="1005840" indent="-182880" algn="l" defTabSz="457200" rtl="0" eaLnBrk="0" fontAlgn="base" hangingPunct="0">
                  <a:spcBef>
                    <a:spcPts val="400"/>
                  </a:spcBef>
                  <a:spcAft>
                    <a:spcPts val="0"/>
                  </a:spcAft>
                  <a:buClr>
                    <a:schemeClr val="tx1"/>
                  </a:buClr>
                  <a:buFont typeface="Arial" panose="020B0604020202020204" pitchFamily="34" charset="0"/>
                  <a:buChar char="»"/>
                  <a:defRPr sz="1100" kern="1200">
                    <a:solidFill>
                      <a:schemeClr val="bg2"/>
                    </a:solidFill>
                    <a:latin typeface="Arial" panose="020B0604020202020204" pitchFamily="34" charset="0"/>
                    <a:ea typeface="Helvetica Neue"/>
                    <a:cs typeface="Arial" panose="020B0604020202020204" pitchFamily="34" charset="0"/>
                  </a:defRPr>
                </a:lvl5pPr>
                <a:lvl6pPr marL="25146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457200" rtl="0" eaLnBrk="1" latinLnBrk="0" hangingPunct="1">
                  <a:spcBef>
                    <a:spcPct val="20000"/>
                  </a:spcBef>
                  <a:buFont typeface="Arial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dirty="0"/>
                  <a:t>Collision zone: </a:t>
                </a:r>
                <a:r>
                  <a:rPr lang="en-US" dirty="0"/>
                  <a:t>Well clear zone defined as: </a:t>
                </a:r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𝑋𝑌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𝑑𝑖𝑠𝑡𝑎𝑛𝑐𝑒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𝐶𝑜𝑙𝑙𝑖𝑠𝑖𝑜𝑛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𝐴𝑖𝑟𝑠𝑝𝑎𝑐𝑒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𝑝𝑜𝑖𝑛𝑡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𝑆𝑎𝑓𝑒𝑡𝑦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𝑚𝑎𝑟𝑔𝑖𝑛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𝑆𝑡𝑎𝑟𝑡</m:t>
                      </m:r>
                      <m:r>
                        <a:rPr lang="en-US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m:rPr>
                          <m:sty m:val="p"/>
                        </m:rPr>
                        <a:rPr lang="en-US" b="0" i="0" smtClean="0">
                          <a:latin typeface="Cambria Math" panose="02040503050406030204" pitchFamily="18" charset="0"/>
                        </a:rPr>
                        <m:t>Z</m:t>
                      </m:r>
                      <m:d>
                        <m:dPr>
                          <m:ctrlPr>
                            <a:rPr lang="en-US" b="0" i="0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Airspace</m:t>
                          </m:r>
                          <m:r>
                            <a:rPr lang="en-US" b="0" i="0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m:rPr>
                              <m:sty m:val="p"/>
                            </m:rPr>
                            <a:rPr lang="en-US" b="0" i="0" smtClean="0">
                              <a:latin typeface="Cambria Math" panose="02040503050406030204" pitchFamily="18" charset="0"/>
                            </a:rPr>
                            <m:t>point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≤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𝐹𝑙𝑖𝑔h𝑡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𝐿𝑒𝑣𝑒𝑙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𝐸𝑛𝑑</m:t>
                      </m:r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r>
                  <a:rPr lang="en-US" b="1" dirty="0"/>
                  <a:t>Note: </a:t>
                </a:r>
                <a:r>
                  <a:rPr lang="en-US" i="1" u="sng" dirty="0"/>
                  <a:t>Collision zone Safety Margin is greater than Emergency Collision Safety Margin</a:t>
                </a:r>
                <a:r>
                  <a:rPr lang="en-US" dirty="0"/>
                  <a:t>, </a:t>
                </a:r>
                <a:r>
                  <a:rPr lang="en-US" dirty="0"/>
                  <a:t>Collision zone Safety Margin is enforced by Aviation Authority.</a:t>
                </a:r>
                <a:endParaRPr lang="en-US" dirty="0"/>
              </a:p>
              <a:p>
                <a:pPr marL="0" indent="0">
                  <a:buFont typeface="Arial" panose="020B0604020202020204" pitchFamily="34" charset="0"/>
                  <a:buNone/>
                </a:pPr>
                <a:endParaRPr lang="en-US" b="1" i="1" u="sng" dirty="0"/>
              </a:p>
              <a:p>
                <a:pPr marL="0" indent="0">
                  <a:buFont typeface="Arial" panose="020B0604020202020204" pitchFamily="34" charset="0"/>
                  <a:buNone/>
                </a:pPr>
                <a:r>
                  <a:rPr lang="en-US" b="1" i="1" u="sng" dirty="0"/>
                  <a:t>Objective:</a:t>
                </a:r>
                <a:r>
                  <a:rPr lang="en-US" dirty="0"/>
                  <a:t> Disable trajectories which are: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Leading into Collision zone.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Heading is not considered</a:t>
                </a:r>
                <a:r>
                  <a:rPr lang="en-US" dirty="0"/>
                  <a:t>, Collision point can change in timeframes.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o</a:t>
                </a:r>
                <a:r>
                  <a:rPr lang="en-US" dirty="0"/>
                  <a:t>] Collision Point			[</a:t>
                </a:r>
                <a:r>
                  <a:rPr lang="en-US" dirty="0">
                    <a:solidFill>
                      <a:srgbClr val="00B050"/>
                    </a:solidFill>
                  </a:rPr>
                  <a:t>--</a:t>
                </a:r>
                <a:r>
                  <a:rPr lang="en-US" dirty="0"/>
                  <a:t>] Enabled Trajectories	[</a:t>
                </a:r>
                <a:r>
                  <a:rPr lang="en-US" dirty="0">
                    <a:highlight>
                      <a:srgbClr val="008000"/>
                    </a:highlight>
                  </a:rPr>
                  <a:t> </a:t>
                </a:r>
                <a:r>
                  <a:rPr lang="en-US" dirty="0"/>
                  <a:t>] Reachable cells 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FF00FF"/>
                    </a:solidFill>
                  </a:rPr>
                  <a:t>--</a:t>
                </a:r>
                <a:r>
                  <a:rPr lang="en-US" dirty="0"/>
                  <a:t>] Separation Line		[</a:t>
                </a:r>
                <a:r>
                  <a:rPr lang="en-US" dirty="0">
                    <a:solidFill>
                      <a:schemeClr val="tx2"/>
                    </a:solidFill>
                  </a:rPr>
                  <a:t>--</a:t>
                </a:r>
                <a:r>
                  <a:rPr lang="en-US" dirty="0"/>
                  <a:t>] Disabled trajectories	[</a:t>
                </a:r>
                <a:r>
                  <a:rPr lang="en-US" dirty="0">
                    <a:highlight>
                      <a:srgbClr val="FF0000"/>
                    </a:highlight>
                  </a:rPr>
                  <a:t> </a:t>
                </a:r>
                <a:r>
                  <a:rPr lang="en-US" dirty="0"/>
                  <a:t>] Unreachable cells</a:t>
                </a:r>
              </a:p>
              <a:p>
                <a:pPr marL="0" indent="0">
                  <a:buNone/>
                </a:pPr>
                <a:r>
                  <a:rPr lang="en-US" dirty="0"/>
                  <a:t>[</a:t>
                </a:r>
                <a:r>
                  <a:rPr lang="en-US" dirty="0">
                    <a:solidFill>
                      <a:srgbClr val="00B0F0"/>
                    </a:solidFill>
                  </a:rPr>
                  <a:t>.-</a:t>
                </a:r>
                <a:r>
                  <a:rPr lang="en-US" dirty="0"/>
                  <a:t>] Safety Margin Boundary (Collision zone boundary)</a:t>
                </a:r>
              </a:p>
            </p:txBody>
          </p:sp>
        </mc:Choice>
        <mc:Fallback>
          <p:sp>
            <p:nvSpPr>
              <p:cNvPr id="8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40" y="1193483"/>
                <a:ext cx="8046720" cy="4090694"/>
              </a:xfrm>
              <a:prstGeom prst="rect">
                <a:avLst/>
              </a:prstGeom>
              <a:blipFill>
                <a:blip r:embed="rId2"/>
                <a:stretch>
                  <a:fillRect l="-606" t="-894" b="-2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4316946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(1)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08477"/>
            <a:ext cx="9144000" cy="4996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6448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337" y="27644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Speech Bubble: Rectangle with Corners Rounded 28"/>
          <p:cNvSpPr/>
          <p:nvPr/>
        </p:nvSpPr>
        <p:spPr>
          <a:xfrm>
            <a:off x="3404305" y="388308"/>
            <a:ext cx="3300610" cy="408623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this architecture:</a:t>
            </a:r>
          </a:p>
        </p:txBody>
      </p:sp>
      <p:pic>
        <p:nvPicPr>
          <p:cNvPr id="33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4225082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Speech Bubble: Rectangle with Corners Rounded 38"/>
          <p:cNvSpPr/>
          <p:nvPr/>
        </p:nvSpPr>
        <p:spPr>
          <a:xfrm>
            <a:off x="1175131" y="4159418"/>
            <a:ext cx="1904364" cy="715089"/>
          </a:xfrm>
          <a:prstGeom prst="wedgeRoundRectCallout">
            <a:avLst>
              <a:gd name="adj1" fmla="val -59869"/>
              <a:gd name="adj2" fmla="val 23432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Let us focus on Rules</a:t>
            </a:r>
          </a:p>
        </p:txBody>
      </p:sp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39793"/>
            <a:ext cx="9144000" cy="4950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7014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(3)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11536"/>
            <a:ext cx="9144000" cy="4929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2283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(4)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52285"/>
            <a:ext cx="9144000" cy="50068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1600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(5)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2666"/>
            <a:ext cx="9144000" cy="5065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14932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(6)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9553"/>
            <a:ext cx="9144000" cy="5011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739246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Enforce Safety Margin (7)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466779"/>
            <a:ext cx="9144000" cy="492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06804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Detect Collision Cases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Every </a:t>
            </a:r>
            <a:r>
              <a:rPr lang="en-US" i="1" u="sng" dirty="0"/>
              <a:t>Decision Point</a:t>
            </a:r>
            <a:r>
              <a:rPr lang="en-US" dirty="0"/>
              <a:t>  in UAS main </a:t>
            </a:r>
            <a:r>
              <a:rPr lang="en-US" i="1" u="sng" dirty="0"/>
              <a:t>navigation loop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b="1" i="1" dirty="0"/>
              <a:t> </a:t>
            </a:r>
            <a:r>
              <a:rPr lang="en-US" dirty="0"/>
              <a:t>Prepare Collision Cases for evasive maneuvers application </a:t>
            </a:r>
            <a:r>
              <a:rPr lang="en-US" b="1" i="1" u="sng" dirty="0"/>
              <a:t>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UTM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Create/Update own Collision Cases for given timeframe,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Merge Collision cases based on source priority order,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Select Active Collision Cases based on following conditions: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Active participation</a:t>
            </a:r>
            <a:r>
              <a:rPr lang="en-US" dirty="0"/>
              <a:t> in collision </a:t>
            </a:r>
            <a:r>
              <a:rPr lang="en-US" i="1" dirty="0"/>
              <a:t>case =&gt; </a:t>
            </a:r>
            <a:r>
              <a:rPr lang="en-US" i="1" dirty="0" err="1"/>
              <a:t>avoidanceRole</a:t>
            </a:r>
            <a:r>
              <a:rPr lang="en-US" i="1" dirty="0"/>
              <a:t> ~= Right of the Way,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Collision Point is in front of vehicle,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i="1" u="sng" dirty="0"/>
              <a:t>Emergency mode </a:t>
            </a:r>
            <a:r>
              <a:rPr lang="en-US" dirty="0"/>
              <a:t>of all Collision Case participants is </a:t>
            </a:r>
            <a:r>
              <a:rPr lang="en-US" b="1" i="1" u="sng" dirty="0"/>
              <a:t>INACTIVE.</a:t>
            </a:r>
            <a:endParaRPr lang="en-US" i="1" dirty="0"/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Order Collision Cases </a:t>
            </a:r>
            <a:r>
              <a:rPr lang="en-US" i="1" u="sng" dirty="0"/>
              <a:t>based on </a:t>
            </a:r>
            <a:r>
              <a:rPr lang="en-US" b="1" i="1" u="sng" dirty="0"/>
              <a:t>SEVERENITY</a:t>
            </a:r>
            <a:r>
              <a:rPr lang="en-US" i="1" dirty="0"/>
              <a:t> </a:t>
            </a:r>
            <a:r>
              <a:rPr lang="en-US" dirty="0"/>
              <a:t>(descending),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If there is at </a:t>
            </a:r>
            <a:r>
              <a:rPr lang="en-US" i="1" u="sng" dirty="0"/>
              <a:t>least one active collision case enforce inner Avoidance Run.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32844471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Before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UTM/UAS Col.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Clean Avoidance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 higher Avoidance priority,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Collision Cases selection, Prioritization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18180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Resolve Collision Case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This rule is invoked only if there is any active Collision Case in given Navigation Grid timeframe, moreover Avoidance Grid should be empty.</a:t>
            </a:r>
            <a:endParaRPr lang="en-US" i="1" u="sng" dirty="0"/>
          </a:p>
          <a:p>
            <a:pPr marL="0" indent="0">
              <a:buNone/>
            </a:pPr>
            <a:endParaRPr lang="en-US" b="1" i="1" u="sng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Based on own calculated collision cases and UTM directives (has higher priority):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Fetch Active Collision Cases(Avoidance Role, Collision Point)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Enforce Rules </a:t>
            </a:r>
            <a:r>
              <a:rPr lang="en-US" i="1" u="sng" dirty="0"/>
              <a:t>based on Avoidance Role and Collision Point</a:t>
            </a:r>
            <a:r>
              <a:rPr lang="en-US" dirty="0"/>
              <a:t> as: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Converging Maneuver 	– invoke Rule: Converging Maneuver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Head On approach 	</a:t>
            </a:r>
            <a:r>
              <a:rPr lang="en-US" dirty="0"/>
              <a:t>– invoke Rule: Head On Approach </a:t>
            </a:r>
            <a:endParaRPr lang="en-US" dirty="0"/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Overtake 			– invoke Rule: Overtake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Emergency Maneuver 	– register intruder object into UAS Mission Control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050315992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Trajectory restriction,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Cases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Active UTM collision Case, Resolution mandate for UAV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Rules of Air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l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Emergency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9260504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Close Collision Case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There </a:t>
            </a:r>
            <a:r>
              <a:rPr lang="en-US" i="1" u="sng" dirty="0"/>
              <a:t>exists at least one  Active Collision Case.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</a:t>
            </a:r>
            <a:r>
              <a:rPr lang="en-US" dirty="0"/>
              <a:t> Ensure that </a:t>
            </a:r>
            <a:r>
              <a:rPr lang="en-US" i="1" u="sng" dirty="0"/>
              <a:t>multiple Avoidance Rules application gives feasible Avoidance Strategy</a:t>
            </a:r>
            <a:r>
              <a:rPr lang="en-US" dirty="0"/>
              <a:t>, otherwise enter </a:t>
            </a:r>
            <a:r>
              <a:rPr lang="en-US" b="1" i="1" u="sng" dirty="0"/>
              <a:t>EMERGENCY MODE,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Collect rules</a:t>
            </a:r>
            <a:r>
              <a:rPr lang="en-US" dirty="0"/>
              <a:t> applied on </a:t>
            </a:r>
            <a:r>
              <a:rPr lang="en-US" i="1" u="sng" dirty="0"/>
              <a:t>Navigation Grid</a:t>
            </a:r>
            <a:r>
              <a:rPr lang="en-US" dirty="0"/>
              <a:t> from </a:t>
            </a:r>
            <a:r>
              <a:rPr lang="en-US" i="1" u="sng" dirty="0"/>
              <a:t>Active Collision Cases</a:t>
            </a:r>
            <a:r>
              <a:rPr lang="en-US" dirty="0"/>
              <a:t>,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Calculate</a:t>
            </a:r>
            <a:r>
              <a:rPr lang="en-US" dirty="0"/>
              <a:t> possible </a:t>
            </a:r>
            <a:r>
              <a:rPr lang="en-US" i="1" u="sng" dirty="0"/>
              <a:t>routes for Avoidance</a:t>
            </a:r>
            <a:r>
              <a:rPr lang="en-US" dirty="0"/>
              <a:t> (there may be none),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/>
              <a:t>If there is no Active Route</a:t>
            </a:r>
            <a:r>
              <a:rPr lang="en-US" dirty="0"/>
              <a:t>: </a:t>
            </a:r>
            <a:r>
              <a:rPr lang="en-US" i="1" u="sng" dirty="0"/>
              <a:t>For each Intruder</a:t>
            </a:r>
            <a:r>
              <a:rPr lang="en-US" dirty="0"/>
              <a:t>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u="sng" dirty="0"/>
              <a:t>Issue warning message</a:t>
            </a:r>
            <a:r>
              <a:rPr lang="en-US" dirty="0"/>
              <a:t> to containing expected </a:t>
            </a:r>
            <a:r>
              <a:rPr lang="en-US" i="1" u="sng" dirty="0"/>
              <a:t>Collision Point</a:t>
            </a:r>
            <a:r>
              <a:rPr lang="en-US" dirty="0"/>
              <a:t>, and, </a:t>
            </a:r>
            <a:br>
              <a:rPr lang="en-US" dirty="0"/>
            </a:br>
            <a:r>
              <a:rPr lang="en-US" i="1" u="sng" dirty="0"/>
              <a:t>Preferred Separation Type</a:t>
            </a:r>
            <a:r>
              <a:rPr lang="en-US" dirty="0"/>
              <a:t>,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Create </a:t>
            </a:r>
            <a:r>
              <a:rPr lang="en-US" i="1" u="sng" dirty="0"/>
              <a:t>Intruder</a:t>
            </a:r>
            <a:r>
              <a:rPr lang="en-US" dirty="0"/>
              <a:t> objects for </a:t>
            </a:r>
            <a:r>
              <a:rPr lang="en-US" i="1" u="sng" dirty="0"/>
              <a:t>Avoidance Grid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Calculate </a:t>
            </a:r>
            <a:r>
              <a:rPr lang="en-US" i="1" u="sng" dirty="0"/>
              <a:t>Evasive Maneuver</a:t>
            </a:r>
            <a:r>
              <a:rPr lang="en-US" dirty="0"/>
              <a:t> based on </a:t>
            </a:r>
            <a:r>
              <a:rPr lang="en-US" i="1" u="sng" dirty="0"/>
              <a:t>Expected Separation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</a:t>
            </a:r>
            <a:r>
              <a:rPr lang="en-US" u="sng" dirty="0"/>
              <a:t>UTM</a:t>
            </a:r>
            <a:r>
              <a:rPr lang="en-US" dirty="0"/>
              <a:t> about Collision Case </a:t>
            </a:r>
            <a:r>
              <a:rPr lang="en-US" i="1" u="sng" dirty="0"/>
              <a:t>Resolutions</a:t>
            </a:r>
            <a:r>
              <a:rPr lang="en-US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Notify UTM with </a:t>
            </a:r>
            <a:r>
              <a:rPr lang="en-US" b="1" i="1" u="sng" dirty="0"/>
              <a:t>Planned Trajectory</a:t>
            </a:r>
            <a:r>
              <a:rPr lang="en-US" dirty="0"/>
              <a:t> and </a:t>
            </a:r>
            <a:r>
              <a:rPr lang="en-US" b="1" i="1" u="sng" dirty="0"/>
              <a:t>Avoidance Mode</a:t>
            </a:r>
            <a:r>
              <a:rPr lang="en-US" dirty="0"/>
              <a:t>	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898764465"/>
              </p:ext>
            </p:extLst>
          </p:nvPr>
        </p:nvGraphicFramePr>
        <p:xfrm>
          <a:off x="530352" y="5329018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289266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Mission Control,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After Avoidance Run,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Resolutions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At least one route in 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Navigation Grid,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Emergency check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Force Emergency Mode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OR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Close Collision Cases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524618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Converging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683594234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RunRules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99389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Covered Functionality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peech Bubble: Rectangle with Corners Rounded 28"/>
          <p:cNvSpPr/>
          <p:nvPr/>
        </p:nvSpPr>
        <p:spPr>
          <a:xfrm>
            <a:off x="5987157" y="642094"/>
            <a:ext cx="2691264" cy="2835354"/>
          </a:xfrm>
          <a:prstGeom prst="wedgeRoundRectCallout">
            <a:avLst>
              <a:gd name="adj1" fmla="val -81431"/>
              <a:gd name="adj2" fmla="val -46040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 based framework covering: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planning,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Adversarial,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00B05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Static restrictions,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Weather,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0000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</a:t>
            </a:r>
          </a:p>
        </p:txBody>
      </p:sp>
      <p:pic>
        <p:nvPicPr>
          <p:cNvPr id="25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71079" y="230081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2574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54789253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None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RunRules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6655554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Rule: Overtake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Invocation:</a:t>
            </a:r>
            <a:r>
              <a:rPr lang="en-US" dirty="0"/>
              <a:t> Invoked by rule </a:t>
            </a:r>
            <a:r>
              <a:rPr lang="en-US" i="1" u="sng" dirty="0"/>
              <a:t>Collision Case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Divergence Waypoint:</a:t>
            </a:r>
            <a:r>
              <a:rPr lang="en-US" dirty="0"/>
              <a:t> waypoint to diverge from original UAS path to ensure Intruder safety, within unchanged intruder velocity and heading.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Convergence Waypoint:</a:t>
            </a:r>
            <a:r>
              <a:rPr lang="en-US" dirty="0"/>
              <a:t> waypoint when convergence to original UAS path is enabled, </a:t>
            </a:r>
            <a:r>
              <a:rPr lang="en-US" dirty="0"/>
              <a:t>within unchanged intruder velocity and heading.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Objective: </a:t>
            </a:r>
          </a:p>
          <a:p>
            <a:pPr marL="342900" indent="-342900">
              <a:buAutoNum type="arabicPeriod"/>
            </a:pPr>
            <a:r>
              <a:rPr lang="en-US" dirty="0"/>
              <a:t>Calculate Divergence Waypoint </a:t>
            </a:r>
          </a:p>
          <a:p>
            <a:pPr marL="342900" indent="-342900">
              <a:buAutoNum type="arabicPeriod"/>
            </a:pPr>
            <a:r>
              <a:rPr lang="en-US" dirty="0"/>
              <a:t>Calculate Convergence Waypoint</a:t>
            </a:r>
          </a:p>
          <a:p>
            <a:pPr marL="342900" indent="-342900">
              <a:buAutoNum type="arabicPeriod"/>
            </a:pPr>
            <a:r>
              <a:rPr lang="en-US" dirty="0"/>
              <a:t>Enforce Divergence/Convergence waypoint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aphicFrame>
        <p:nvGraphicFramePr>
          <p:cNvPr id="5" name="Content Placeholder 5"/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265281529"/>
              </p:ext>
            </p:extLst>
          </p:nvPr>
        </p:nvGraphicFramePr>
        <p:xfrm>
          <a:off x="530352" y="5091626"/>
          <a:ext cx="8047038" cy="1285240"/>
        </p:xfrm>
        <a:graphic>
          <a:graphicData uri="http://schemas.openxmlformats.org/drawingml/2006/table">
            <a:tbl>
              <a:tblPr firstRow="1" bandRow="1">
                <a:tableStyleId>{21E4AEA4-8DFA-4A89-87EB-49C32662AFE0}</a:tableStyleId>
              </a:tblPr>
              <a:tblGrid>
                <a:gridCol w="2682346">
                  <a:extLst>
                    <a:ext uri="{9D8B030D-6E8A-4147-A177-3AD203B41FA5}">
                      <a16:colId xmlns:a16="http://schemas.microsoft.com/office/drawing/2014/main" val="348019188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2371609839"/>
                    </a:ext>
                  </a:extLst>
                </a:gridCol>
                <a:gridCol w="2682346">
                  <a:extLst>
                    <a:ext uri="{9D8B030D-6E8A-4147-A177-3AD203B41FA5}">
                      <a16:colId xmlns:a16="http://schemas.microsoft.com/office/drawing/2014/main" val="308957010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Context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Condition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Application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82619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Navigation Grid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Collision Point,</a:t>
                      </a:r>
                    </a:p>
                    <a:p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Avoidance Role,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UAS Velocity 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&gt;&gt;&gt;&gt;</a:t>
                      </a:r>
                    </a:p>
                    <a:p>
                      <a:pPr algn="ctr"/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Intruder Velocity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>
                          <a:solidFill>
                            <a:schemeClr val="bg2"/>
                          </a:solidFill>
                        </a:rPr>
                        <a:t>RunRules</a:t>
                      </a: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: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Right Plane Heading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dirty="0">
                          <a:solidFill>
                            <a:schemeClr val="bg2"/>
                          </a:solidFill>
                        </a:rPr>
                        <a:t>Enforce S. Margin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718641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309118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Example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300" y="1193483"/>
            <a:ext cx="9144000" cy="4996206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514600" y="4598377"/>
            <a:ext cx="219808" cy="219808"/>
          </a:xfrm>
          <a:prstGeom prst="ellipse">
            <a:avLst/>
          </a:prstGeom>
          <a:solidFill>
            <a:schemeClr val="tx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5436926" y="4598377"/>
            <a:ext cx="219808" cy="219808"/>
          </a:xfrm>
          <a:prstGeom prst="ellipse">
            <a:avLst/>
          </a:prstGeom>
          <a:solidFill>
            <a:srgbClr val="00B050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𝐷𝑖𝑣𝑒𝑟𝑔𝑒𝑛𝑐𝑒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tx2"/>
                  </a:solidFill>
                </a:endParaRPr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19892" y="5121468"/>
                <a:ext cx="1609223" cy="60689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9" name="TextBox 8"/>
              <p:cNvSpPr txBox="1"/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𝐶𝑜𝑛𝑣𝑒𝑟𝑔𝑒𝑛𝑐𝑒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  <m:t>𝑊𝑎𝑦𝑝𝑜𝑖𝑛𝑡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rgbClr val="00B050"/>
                  </a:solidFill>
                </a:endParaRPr>
              </a:p>
            </p:txBody>
          </p:sp>
        </mc:Choice>
        <mc:Fallback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42218" y="5119609"/>
                <a:ext cx="1769523" cy="6087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Oval 9"/>
          <p:cNvSpPr/>
          <p:nvPr/>
        </p:nvSpPr>
        <p:spPr>
          <a:xfrm>
            <a:off x="2834054" y="2763716"/>
            <a:ext cx="219808" cy="219808"/>
          </a:xfrm>
          <a:prstGeom prst="ellipse">
            <a:avLst/>
          </a:prstGeom>
          <a:solidFill>
            <a:schemeClr val="bg2"/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1" name="TextBox 10"/>
              <p:cNvSpPr txBox="1"/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eqArrPr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𝐶𝑜𝑙𝑙𝑖𝑠𝑖𝑜𝑛</m:t>
                              </m:r>
                            </m:e>
                            <m:e>
                              <m:r>
                                <a:rPr lang="en-US" b="0" i="1" smtClean="0">
                                  <a:solidFill>
                                    <a:schemeClr val="bg2"/>
                                  </a:solidFill>
                                  <a:latin typeface="Cambria Math" panose="02040503050406030204" pitchFamily="18" charset="0"/>
                                </a:rPr>
                                <m:t>𝑃𝑜𝑖𝑛𝑡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9250" y="2005177"/>
                <a:ext cx="1335622" cy="572144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/>
              <p:cNvSpPr txBox="1"/>
              <p:nvPr/>
            </p:nvSpPr>
            <p:spPr>
              <a:xfrm>
                <a:off x="407803" y="2688954"/>
                <a:ext cx="916918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𝑈𝐴𝑆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7803" y="2688954"/>
                <a:ext cx="916918" cy="369332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3" name="TextBox 12"/>
              <p:cNvSpPr txBox="1"/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&lt;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𝑂𝑣𝑒𝑟𝑡𝑎𝑘𝑒𝑛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𝑉𝑒h𝑖𝑐𝑙𝑒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14902" y="2963864"/>
                <a:ext cx="2394630" cy="369332"/>
              </a:xfrm>
              <a:prstGeom prst="rect">
                <a:avLst/>
              </a:prstGeom>
              <a:blipFill>
                <a:blip r:embed="rId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9202556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Divergence/Convergence Waypoint Calculation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Main idea is to calculate </a:t>
                </a:r>
                <a:r>
                  <a:rPr lang="en-US" b="1" i="1" u="sng" dirty="0"/>
                  <a:t>Safe Offset for Overtake Maneuver</a:t>
                </a:r>
                <a:r>
                  <a:rPr lang="en-US" dirty="0"/>
                  <a:t>,  we have: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𝑜𝑣𝑒𝑟𝑡𝑎𝑘𝑒𝑛𝑉𝑒𝑙𝑜𝑐𝑖𝑡𝑦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Decision distance</a:t>
                </a:r>
                <a:r>
                  <a:rPr lang="en-US" dirty="0"/>
                  <a:t> is distance until next framework decision is made: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𝑑𝑒𝑐𝑖𝑠𝑖𝑜𝑛𝐷𝑖𝑠𝑡𝑎𝑛𝑐𝑒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𝑣𝑒𝑙𝑜𝑐𝑖𝑡𝑦𝐷𝑖𝑓𝑓𝑒𝑟𝑒𝑛𝑐𝑒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𝑥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𝑢𝑎𝑠𝐷𝑒𝑐𝑖𝑠𝑖𝑜𝑛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𝑓𝑟𝑎𝑚𝑒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f>
                            <m:f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num>
                            <m:den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den>
                          </m:f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Overtake middle distance</a:t>
                </a:r>
                <a:r>
                  <a:rPr lang="en-US" dirty="0"/>
                  <a:t> is length of </a:t>
                </a:r>
                <a:r>
                  <a:rPr lang="en-US" dirty="0"/>
                  <a:t>hypotenuse for triangle where positional difference  and safety margin are  </a:t>
                </a:r>
                <a:r>
                  <a:rPr lang="en-US" dirty="0" err="1"/>
                  <a:t>cathetuses</a:t>
                </a:r>
                <a:r>
                  <a:rPr lang="en-US" dirty="0"/>
                  <a:t>:</a:t>
                </a:r>
                <a:endParaRPr lang="en-US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𝑜𝑣𝑒𝑟𝑡𝑎𝑘𝑒𝑀𝑖𝑑𝑑𝑙𝑒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ad>
                        <m:radPr>
                          <m:degHide m:val="on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sSub>
                                  <m:sSubPr>
                                    <m:ctrlP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𝑢𝑎𝑠𝑃𝑜𝑠𝑖𝑡𝑖𝑜𝑛</m:t>
                                        </m:r>
                                        <m:r>
                                          <a:rPr lang="en-US" i="1"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r>
                                          <a:rPr lang="en-US" b="0" i="1" smtClean="0">
                                            <a:latin typeface="Cambria Math" panose="02040503050406030204" pitchFamily="18" charset="0"/>
                                          </a:rPr>
                                          <m:t>𝑐𝑜𝑙𝑙𝑖𝑠𝑖𝑜𝑛𝑃𝑜𝑖𝑛𝑡</m:t>
                                        </m:r>
                                      </m:e>
                                    </m:d>
                                  </m:e>
                                  <m:sub>
                                    <m:r>
                                      <a:rPr lang="en-US" i="1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0" i="1" smtClean="0">
                                    <a:latin typeface="Cambria Math" panose="02040503050406030204" pitchFamily="18" charset="0"/>
                                  </a:rPr>
                                  <m:t>𝑠𝑎𝑓𝑒𝑡𝑦𝑀𝑎𝑟𝑔𝑖</m:t>
                                </m:r>
                                <m:sSup>
                                  <m:sSupPr>
                                    <m:ctrlP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𝑛</m:t>
                                    </m:r>
                                  </m:e>
                                  <m:sup>
                                    <m:r>
                                      <a:rPr lang="en-US" b="0" i="1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e>
                            </m:mr>
                          </m:m>
                        </m:e>
                      </m:ra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</m:t>
                      </m:r>
                      <m:d>
                        <m:dPr>
                          <m:begChr m:val="["/>
                          <m:endChr m:val="]"/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</m:d>
                    </m:oMath>
                  </m:oMathPara>
                </a14:m>
                <a:endParaRPr lang="en-US" b="0" dirty="0"/>
              </a:p>
              <a:p>
                <a:pPr marL="0" indent="0">
                  <a:buNone/>
                </a:pPr>
                <a:r>
                  <a:rPr lang="en-US" b="1" i="1" u="sng" dirty="0"/>
                  <a:t>Safe offset</a:t>
                </a:r>
                <a:r>
                  <a:rPr lang="en-US" b="1" i="1" dirty="0"/>
                  <a:t> </a:t>
                </a:r>
                <a:r>
                  <a:rPr lang="en-US" dirty="0"/>
                  <a:t>is then considered as combination of:</a:t>
                </a:r>
                <a:endParaRPr lang="en-US" b="0" dirty="0"/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𝑠𝑎𝑓𝑒𝑂𝑓𝑓𝑠𝑒𝑡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m>
                        <m:mPr>
                          <m:mcs>
                            <m:mc>
                              <m:mcPr>
                                <m:count m:val="1"/>
                                <m:mcJc m:val="center"/>
                              </m:mcPr>
                            </m:mc>
                          </m:mcs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𝑜𝑣𝑒𝑟𝑡𝑎𝑘𝑒𝑀𝑖𝑑𝑑𝑙𝑒</m:t>
                            </m:r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</m:e>
                        </m:mr>
                        <m:mr>
                          <m:e>
                            <m:r>
                              <a:rPr lang="en-US" b="0" i="1" smtClean="0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𝑑𝑒𝑐𝑖𝑠𝑖𝑜𝑛𝐷𝑖𝑠𝑡𝑎𝑛𝑐𝑒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+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</a:rPr>
                              <m:t>𝑤𝑎𝑦𝑝𝑜𝑖𝑛𝑡𝑅𝑒𝑎𝑐h𝑀𝑎𝑟𝑔𝑖𝑛</m:t>
                            </m:r>
                          </m:e>
                        </m:mr>
                      </m:m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 [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,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87701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Divergence/Convergence Waypoint Example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37751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ACAS-XU Reach Set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530352" y="1193483"/>
            <a:ext cx="8048708" cy="46044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216394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4655122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Standard Separations</a:t>
            </a:r>
            <a:r>
              <a:rPr lang="en-US" dirty="0"/>
              <a:t> are supported in other </a:t>
            </a:r>
            <a:r>
              <a:rPr lang="en-US" i="1" u="sng" dirty="0"/>
              <a:t>ACAS-X implementations</a:t>
            </a:r>
            <a:r>
              <a:rPr lang="en-US" dirty="0"/>
              <a:t> as </a:t>
            </a:r>
            <a:r>
              <a:rPr lang="en-US" i="1" u="sng" dirty="0"/>
              <a:t>maneuver look-up tables</a:t>
            </a:r>
            <a:r>
              <a:rPr lang="en-US" dirty="0"/>
              <a:t>, the trajectories are slightly diverged right (horizontal) and down (vertical) for support of </a:t>
            </a:r>
            <a:r>
              <a:rPr lang="en-US" i="1" u="sng" dirty="0"/>
              <a:t>standard TCAS II behavior</a:t>
            </a:r>
            <a:r>
              <a:rPr lang="en-US" dirty="0"/>
              <a:t> and </a:t>
            </a:r>
            <a:r>
              <a:rPr lang="en-US" i="1" u="sng" dirty="0"/>
              <a:t>Rules of the Air implementation.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 Separation</a:t>
            </a:r>
            <a:r>
              <a:rPr lang="en-US" dirty="0"/>
              <a:t> – standard separation in </a:t>
            </a:r>
            <a:r>
              <a:rPr lang="en-US" i="1" u="sng" dirty="0"/>
              <a:t>Flight Level area regardless of the altitude</a:t>
            </a:r>
            <a:r>
              <a:rPr lang="en-US" dirty="0"/>
              <a:t>, horizontal separation </a:t>
            </a:r>
            <a:r>
              <a:rPr lang="en-US" i="1" u="sng" dirty="0"/>
              <a:t>would not break flight level</a:t>
            </a:r>
            <a:r>
              <a:rPr lang="en-US" dirty="0"/>
              <a:t> therefore is preferred for conflict resolution.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Vertical separation</a:t>
            </a:r>
            <a:r>
              <a:rPr lang="en-US" dirty="0"/>
              <a:t> – separation for aircrafts with </a:t>
            </a:r>
            <a:r>
              <a:rPr lang="en-US" i="1" u="sng" dirty="0"/>
              <a:t>better horizontal maneuverability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0023" y="1193483"/>
            <a:ext cx="3177565" cy="2467523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5385" y="3522160"/>
            <a:ext cx="3362203" cy="2517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022165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Combined Separations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2" y="856419"/>
            <a:ext cx="4659735" cy="2813221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Complete separations</a:t>
            </a:r>
            <a:r>
              <a:rPr lang="en-US" dirty="0"/>
              <a:t> – containing horizontal vertical and tilted separations, closest to original </a:t>
            </a:r>
            <a:r>
              <a:rPr lang="en-US" i="1" u="sng" dirty="0"/>
              <a:t>Harmonic Reach set.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Horizontal/Vertical</a:t>
            </a:r>
            <a:r>
              <a:rPr lang="en-US" dirty="0"/>
              <a:t> – containing horizontal and vertical separations, close to original </a:t>
            </a:r>
            <a:r>
              <a:rPr lang="en-US" i="1" u="sng" dirty="0"/>
              <a:t>TCAS II.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i="1" u="sng" dirty="0"/>
              <a:t>Tilted Left/Tilted Right</a:t>
            </a:r>
            <a:r>
              <a:rPr lang="en-US" dirty="0"/>
              <a:t> – ACAS-XU </a:t>
            </a:r>
            <a:endParaRPr lang="en-US" b="1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2077" y="1066723"/>
            <a:ext cx="3445512" cy="260291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2076" y="3595343"/>
            <a:ext cx="3445512" cy="265580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0970" y="3669641"/>
            <a:ext cx="3349121" cy="25815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72827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 and Planned Avoidance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25606" name="Picture 6" descr="Výsledok vyhľadávania obrázkov pre dopyt air traffic cartoo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76" t="4310" r="2676" b="8353"/>
          <a:stretch/>
        </p:blipFill>
        <p:spPr bwMode="auto">
          <a:xfrm>
            <a:off x="433638" y="1044013"/>
            <a:ext cx="8048708" cy="51741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10" name="Picture 10" descr="Výsledok vyhľadávania obrázkov pre dopyt kid play carto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638" y="5187462"/>
            <a:ext cx="1501751" cy="1030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2533247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Standard Scenarios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Converging maneuver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Head-On approach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Multiple Collision Cases</a:t>
            </a:r>
          </a:p>
          <a:p>
            <a:r>
              <a:rPr lang="en-US" dirty="0"/>
              <a:t>Event Based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Overtake</a:t>
            </a:r>
          </a:p>
          <a:p>
            <a:r>
              <a:rPr lang="en-US" dirty="0"/>
              <a:t>Situation Based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908157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Current Architecture in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0352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1204460" y="1088741"/>
            <a:ext cx="2892755" cy="1328023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sp>
        <p:nvSpPr>
          <p:cNvPr id="19" name="Content Placeholder 2"/>
          <p:cNvSpPr>
            <a:spLocks noGrp="1"/>
          </p:cNvSpPr>
          <p:nvPr>
            <p:ph sz="quarter" idx="12"/>
          </p:nvPr>
        </p:nvSpPr>
        <p:spPr>
          <a:xfrm>
            <a:off x="532340" y="2461701"/>
            <a:ext cx="3564875" cy="3578102"/>
          </a:xfrm>
        </p:spPr>
        <p:txBody>
          <a:bodyPr/>
          <a:lstStyle/>
          <a:p>
            <a:pPr marL="0" indent="0">
              <a:buNone/>
            </a:pPr>
            <a:r>
              <a:rPr lang="en-US" i="1" u="sng" dirty="0"/>
              <a:t>Mission Control </a:t>
            </a:r>
            <a:r>
              <a:rPr lang="en-US" dirty="0"/>
              <a:t>responsible for:</a:t>
            </a:r>
          </a:p>
          <a:p>
            <a:r>
              <a:rPr lang="en-US" dirty="0"/>
              <a:t>Waypoint management,</a:t>
            </a:r>
          </a:p>
          <a:p>
            <a:r>
              <a:rPr lang="en-US" dirty="0"/>
              <a:t>Priority checkup,</a:t>
            </a:r>
          </a:p>
          <a:p>
            <a:r>
              <a:rPr lang="en-US" dirty="0"/>
              <a:t>Vehicle safety.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Navigation Grid</a:t>
            </a:r>
            <a:r>
              <a:rPr lang="en-US" dirty="0"/>
              <a:t> responsible for:</a:t>
            </a:r>
          </a:p>
          <a:p>
            <a:r>
              <a:rPr lang="en-US" dirty="0"/>
              <a:t>Navigation in open space.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Avoidance Grid </a:t>
            </a:r>
            <a:r>
              <a:rPr lang="en-US" dirty="0"/>
              <a:t>responsible for:</a:t>
            </a:r>
          </a:p>
          <a:p>
            <a:r>
              <a:rPr lang="en-US" dirty="0"/>
              <a:t>Intruder avoidance </a:t>
            </a:r>
          </a:p>
          <a:p>
            <a:r>
              <a:rPr lang="en-US" dirty="0"/>
              <a:t>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21602689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</a:t>
            </a:r>
            <a:r>
              <a:rPr lang="en-US" dirty="0" err="1"/>
              <a:t>Manuever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154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10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on other right, has the right of the way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emergency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949325"/>
            <a:ext cx="9144001" cy="548568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6186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Converging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147769" y="856420"/>
            <a:ext cx="6446125" cy="547814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9003145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ruleBasedCooperativ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45355"/>
            <a:ext cx="9144001" cy="51429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5410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Converging Maneuver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59688" y="856420"/>
            <a:ext cx="6622288" cy="55004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7603215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2212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must be defined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5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in the nutshell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6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454574" y="1448891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Speech Bubble: Rectangle with Corners Rounded 9"/>
          <p:cNvSpPr/>
          <p:nvPr/>
        </p:nvSpPr>
        <p:spPr>
          <a:xfrm>
            <a:off x="520852" y="952743"/>
            <a:ext cx="3704733" cy="715089"/>
          </a:xfrm>
          <a:prstGeom prst="wedgeRoundRectCallout">
            <a:avLst>
              <a:gd name="adj1" fmla="val 56461"/>
              <a:gd name="adj2" fmla="val 12838"/>
              <a:gd name="adj3" fmla="val 16667"/>
            </a:avLst>
          </a:prstGeom>
          <a:solidFill>
            <a:schemeClr val="accent2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What is a reason to have </a:t>
            </a:r>
          </a:p>
          <a:p>
            <a:pPr algn="ctr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two separate grids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?</a:t>
            </a:r>
            <a:endParaRPr lang="en-US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pic>
        <p:nvPicPr>
          <p:cNvPr id="11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0832" y="3567868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496635" y="1698118"/>
            <a:ext cx="3728950" cy="2553891"/>
          </a:xfrm>
          <a:prstGeom prst="wedgeRoundRectCallout">
            <a:avLst>
              <a:gd name="adj1" fmla="val 54181"/>
              <a:gd name="adj2" fmla="val 37124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separate: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sky is clear we can consider to apply man made rules.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 avoidance</a:t>
            </a:r>
          </a:p>
          <a:p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When situation arises, we need to protect ourselves</a:t>
            </a:r>
          </a:p>
        </p:txBody>
      </p:sp>
      <p:sp>
        <p:nvSpPr>
          <p:cNvPr id="16" name="Arrow: Pentagon 15"/>
          <p:cNvSpPr/>
          <p:nvPr/>
        </p:nvSpPr>
        <p:spPr>
          <a:xfrm>
            <a:off x="530351" y="4268506"/>
            <a:ext cx="2714011" cy="369332"/>
          </a:xfrm>
          <a:prstGeom prst="homePlate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Preemptive based</a:t>
            </a:r>
          </a:p>
        </p:txBody>
      </p:sp>
      <p:sp>
        <p:nvSpPr>
          <p:cNvPr id="17" name="Arrow: Chevron 16"/>
          <p:cNvSpPr/>
          <p:nvPr/>
        </p:nvSpPr>
        <p:spPr>
          <a:xfrm>
            <a:off x="3070036" y="4268506"/>
            <a:ext cx="3031826" cy="369332"/>
          </a:xfrm>
          <a:prstGeom prst="chevron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Event based</a:t>
            </a:r>
          </a:p>
        </p:txBody>
      </p:sp>
      <p:sp>
        <p:nvSpPr>
          <p:cNvPr id="18" name="Arrow: Chevron 17"/>
          <p:cNvSpPr/>
          <p:nvPr/>
        </p:nvSpPr>
        <p:spPr>
          <a:xfrm>
            <a:off x="5926014" y="4268506"/>
            <a:ext cx="3059725" cy="369332"/>
          </a:xfrm>
          <a:prstGeom prst="chevron">
            <a:avLst/>
          </a:prstGeom>
          <a:solidFill>
            <a:srgbClr val="E4202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Situation based</a:t>
            </a:r>
          </a:p>
        </p:txBody>
      </p:sp>
      <p:sp>
        <p:nvSpPr>
          <p:cNvPr id="19" name="Rectangle 18"/>
          <p:cNvSpPr/>
          <p:nvPr/>
        </p:nvSpPr>
        <p:spPr>
          <a:xfrm>
            <a:off x="530352" y="4670832"/>
            <a:ext cx="2539684" cy="1754326"/>
          </a:xfrm>
          <a:prstGeom prst="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Well defined Waypoints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Free Space guarantee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Preflight preparation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Legal compliance</a:t>
            </a:r>
          </a:p>
        </p:txBody>
      </p:sp>
      <p:sp>
        <p:nvSpPr>
          <p:cNvPr id="22" name="Rectangle 21"/>
          <p:cNvSpPr/>
          <p:nvPr/>
        </p:nvSpPr>
        <p:spPr>
          <a:xfrm>
            <a:off x="3070036" y="4670832"/>
            <a:ext cx="2882354" cy="1754326"/>
          </a:xfrm>
          <a:prstGeom prst="rect">
            <a:avLst/>
          </a:prstGeom>
          <a:solidFill>
            <a:schemeClr val="accent1">
              <a:lumMod val="75000"/>
            </a:schemeClr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Cooperative intruders (Rules of the air)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Bad weather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Geofencing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ln w="0"/>
              <a:solidFill>
                <a:schemeClr val="bg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5969974" y="4665892"/>
            <a:ext cx="2839918" cy="1754326"/>
          </a:xfrm>
          <a:prstGeom prst="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i="1" u="sng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Targets of avoidance</a:t>
            </a: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Non-Cooperative intruders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0"/>
                <a:solidFill>
                  <a:schemeClr val="bg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Other physical obstacles</a:t>
            </a:r>
          </a:p>
        </p:txBody>
      </p:sp>
    </p:spTree>
    <p:extLst>
      <p:ext uri="{BB962C8B-B14F-4D97-AF65-F5344CB8AC3E}">
        <p14:creationId xmlns:p14="http://schemas.microsoft.com/office/powerpoint/2010/main" val="406980638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pic>
        <p:nvPicPr>
          <p:cNvPr id="5" name="noncooperativeHeadOnManuever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8141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9465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Head On Approach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608" y="856420"/>
            <a:ext cx="6378448" cy="535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162297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operativ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409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7068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Head On Approach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489216"/>
          </a:xfrm>
          <a:prstGeom prst="rect">
            <a:avLst/>
          </a:prstGeo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883416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Collision Cases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862890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pic>
        <p:nvPicPr>
          <p:cNvPr id="5" name="non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9170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833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Emergency: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305676"/>
            <a:ext cx="9144000" cy="5039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313812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pic>
        <p:nvPicPr>
          <p:cNvPr id="5" name="cooperativeHeadOnManeuver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0596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1794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Multiple Collision Cases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168984"/>
            <a:ext cx="9144000" cy="5028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82768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255477" y="3839013"/>
            <a:ext cx="4635317" cy="2585323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UTM Module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825566" y="5388587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825566" y="424273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4454574" y="479364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3" name="Rectangle 12"/>
          <p:cNvSpPr/>
          <p:nvPr/>
        </p:nvSpPr>
        <p:spPr>
          <a:xfrm>
            <a:off x="4255477" y="1177124"/>
            <a:ext cx="4635317" cy="2585323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9" name="Rounded Rectangle 9"/>
          <p:cNvSpPr/>
          <p:nvPr/>
        </p:nvSpPr>
        <p:spPr>
          <a:xfrm>
            <a:off x="6825566" y="2693157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825566" y="154730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11" name="Rounded Rectangle 9"/>
          <p:cNvSpPr/>
          <p:nvPr/>
        </p:nvSpPr>
        <p:spPr>
          <a:xfrm>
            <a:off x="4454574" y="2098211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1348876" y="4242731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pic>
        <p:nvPicPr>
          <p:cNvPr id="1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05070" y="1558566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4532903" y="4137000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5" y="1177124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Speech Bubble: Rectangle with Corners Rounded 17"/>
          <p:cNvSpPr/>
          <p:nvPr/>
        </p:nvSpPr>
        <p:spPr>
          <a:xfrm>
            <a:off x="669569" y="1241974"/>
            <a:ext cx="3531799" cy="1021556"/>
          </a:xfrm>
          <a:prstGeom prst="wedgeRoundRectCallout">
            <a:avLst>
              <a:gd name="adj1" fmla="val -53790"/>
              <a:gd name="adj2" fmla="val -4375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 have standard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noncooperative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framework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based on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Reach Sets</a:t>
            </a:r>
          </a:p>
        </p:txBody>
      </p:sp>
      <p:pic>
        <p:nvPicPr>
          <p:cNvPr id="22" name="Picture 2" descr="No automatic alt text available.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34" y="2695043"/>
            <a:ext cx="524725" cy="6517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Speech Bubble: Rectangle with Corners Rounded 20"/>
          <p:cNvSpPr/>
          <p:nvPr/>
        </p:nvSpPr>
        <p:spPr>
          <a:xfrm>
            <a:off x="669569" y="2700685"/>
            <a:ext cx="3531799" cy="1328023"/>
          </a:xfrm>
          <a:prstGeom prst="wedgeRoundRectCallout">
            <a:avLst>
              <a:gd name="adj1" fmla="val -54725"/>
              <a:gd name="adj2" fmla="val -8347"/>
              <a:gd name="adj3" fmla="val 16667"/>
            </a:avLst>
          </a:prstGeom>
          <a:solidFill>
            <a:schemeClr val="accent3">
              <a:lumMod val="75000"/>
            </a:schemeClr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There is need for </a:t>
            </a:r>
          </a:p>
          <a:p>
            <a:pPr algn="ctr"/>
            <a:r>
              <a:rPr lang="en-US" i="1" u="sng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UASTrafficManagement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(UTM)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provide C2 link and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cooperative functionality</a:t>
            </a:r>
          </a:p>
        </p:txBody>
      </p:sp>
      <p:sp>
        <p:nvSpPr>
          <p:cNvPr id="23" name="Speech Bubble: Rectangle with Corners Rounded 22"/>
          <p:cNvSpPr/>
          <p:nvPr/>
        </p:nvSpPr>
        <p:spPr>
          <a:xfrm>
            <a:off x="363805" y="5488242"/>
            <a:ext cx="3531799" cy="715089"/>
          </a:xfrm>
          <a:prstGeom prst="wedgeRoundRectCallout">
            <a:avLst>
              <a:gd name="adj1" fmla="val 1288"/>
              <a:gd name="adj2" fmla="val -100562"/>
              <a:gd name="adj3" fmla="val 16667"/>
            </a:avLst>
          </a:prstGeom>
          <a:solidFill>
            <a:srgbClr val="C00000"/>
          </a:solidFill>
          <a:ln w="12700">
            <a:solidFill>
              <a:schemeClr val="accent3">
                <a:lumMod val="75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One module to rule them all</a:t>
            </a:r>
          </a:p>
          <a:p>
            <a:pPr algn="ctr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</a:t>
            </a:r>
            <a:r>
              <a:rPr lang="en-US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USpace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EU, UTM US)</a:t>
            </a:r>
          </a:p>
        </p:txBody>
      </p:sp>
    </p:spTree>
    <p:extLst>
      <p:ext uri="{BB962C8B-B14F-4D97-AF65-F5344CB8AC3E}">
        <p14:creationId xmlns:p14="http://schemas.microsoft.com/office/powerpoint/2010/main" val="2310751043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18987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1 Overtale 2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222058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1632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(3x Speed)</a:t>
            </a:r>
          </a:p>
        </p:txBody>
      </p:sp>
      <p:pic>
        <p:nvPicPr>
          <p:cNvPr id="5" name="02 Overtake 3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3074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231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(4x Speed)</a:t>
            </a:r>
          </a:p>
        </p:txBody>
      </p:sp>
      <p:pic>
        <p:nvPicPr>
          <p:cNvPr id="5" name="03 Overtake 4x speed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" y="1161220"/>
            <a:ext cx="9144000" cy="514293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345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(Comparison)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56420"/>
            <a:ext cx="9144000" cy="558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6517360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Rule-Based: Overtake Maneuver (Margins)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168" y="856420"/>
            <a:ext cx="6561328" cy="5519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16758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Which Functionality is Provided by UTM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Traffic management responsibilities (selected):</a:t>
            </a:r>
          </a:p>
          <a:p>
            <a:r>
              <a:rPr lang="en-US" i="1" u="sng" dirty="0"/>
              <a:t>Separation</a:t>
            </a:r>
            <a:r>
              <a:rPr lang="en-US" dirty="0"/>
              <a:t> – keep all airspace users (manned/unmanned) </a:t>
            </a:r>
            <a:r>
              <a:rPr lang="en-US" i="1" u="sng" dirty="0"/>
              <a:t>Well Clear.</a:t>
            </a:r>
          </a:p>
          <a:p>
            <a:r>
              <a:rPr lang="en-US" i="1" u="sng" dirty="0"/>
              <a:t>Collision prevention</a:t>
            </a:r>
            <a:r>
              <a:rPr lang="en-US" i="1" dirty="0"/>
              <a:t> </a:t>
            </a:r>
            <a:r>
              <a:rPr lang="en-US" dirty="0"/>
              <a:t>– prevent collision and enforce rule compliance.</a:t>
            </a:r>
          </a:p>
          <a:p>
            <a:r>
              <a:rPr lang="en-US" i="1" u="sng" dirty="0"/>
              <a:t>Conflict resolution</a:t>
            </a:r>
            <a:r>
              <a:rPr lang="en-US" i="1" dirty="0"/>
              <a:t> </a:t>
            </a:r>
            <a:r>
              <a:rPr lang="en-US" dirty="0"/>
              <a:t>– the UTM decides request satisfaction based on rules.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Separation:</a:t>
            </a:r>
          </a:p>
          <a:p>
            <a:r>
              <a:rPr lang="en-US" i="1" u="sng" dirty="0"/>
              <a:t>Controlled Airspace</a:t>
            </a:r>
            <a:r>
              <a:rPr lang="en-US" dirty="0"/>
              <a:t> is segregated into </a:t>
            </a:r>
            <a:r>
              <a:rPr lang="en-US" i="1" u="sng" dirty="0"/>
              <a:t>Flight Levels</a:t>
            </a:r>
            <a:r>
              <a:rPr lang="en-US" dirty="0"/>
              <a:t> by 1000 feet's of Barometric Altitude (ASL).</a:t>
            </a:r>
          </a:p>
          <a:p>
            <a:r>
              <a:rPr lang="en-US" dirty="0"/>
              <a:t>Each Flight Level is considered as </a:t>
            </a:r>
            <a:r>
              <a:rPr lang="en-US" i="1" u="sng" dirty="0"/>
              <a:t>separated space with planar routing.</a:t>
            </a:r>
          </a:p>
          <a:p>
            <a:r>
              <a:rPr lang="en-US" i="1" u="sng" dirty="0"/>
              <a:t>UAS</a:t>
            </a:r>
            <a:r>
              <a:rPr lang="en-US" dirty="0"/>
              <a:t> can induce climb/descent maneuvers in </a:t>
            </a:r>
            <a:r>
              <a:rPr lang="en-US" i="1" u="sng" dirty="0"/>
              <a:t>local level altitude 250-750</a:t>
            </a:r>
            <a:r>
              <a:rPr lang="en-US" dirty="0"/>
              <a:t> </a:t>
            </a:r>
            <a:r>
              <a:rPr lang="en-US" i="1" u="sng" dirty="0"/>
              <a:t>feet.</a:t>
            </a:r>
          </a:p>
          <a:p>
            <a:r>
              <a:rPr lang="en-US" i="1" u="sng" dirty="0"/>
              <a:t>UAS </a:t>
            </a:r>
            <a:r>
              <a:rPr lang="en-US" dirty="0"/>
              <a:t>must ask for a permission to change flight levels and reserve multiple levels during take of and landing.</a:t>
            </a:r>
          </a:p>
          <a:p>
            <a:r>
              <a:rPr lang="en-US" i="1" u="sng" dirty="0"/>
              <a:t>UAS</a:t>
            </a:r>
            <a:r>
              <a:rPr lang="en-US" dirty="0"/>
              <a:t> must stay </a:t>
            </a:r>
            <a:r>
              <a:rPr lang="en-US" i="1" u="sng" dirty="0"/>
              <a:t>“Well clear”</a:t>
            </a:r>
            <a:r>
              <a:rPr lang="en-US" dirty="0"/>
              <a:t> from any other traffic considering protection tube with given own radius (intruder radius).</a:t>
            </a:r>
          </a:p>
          <a:p>
            <a:r>
              <a:rPr lang="en-US" i="1" u="sng" dirty="0"/>
              <a:t>ACAS-XU</a:t>
            </a:r>
            <a:r>
              <a:rPr lang="en-US" dirty="0"/>
              <a:t> defines such separations.</a:t>
            </a:r>
            <a:endParaRPr lang="en-US" i="1" u="sng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62454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Collision Prevention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Collision prevention</a:t>
            </a:r>
            <a:r>
              <a:rPr lang="en-US" dirty="0"/>
              <a:t> is based on </a:t>
            </a:r>
            <a:r>
              <a:rPr lang="en-US" b="1" i="1" u="sng" dirty="0"/>
              <a:t>aircraft mode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Descending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higher to lower</a:t>
            </a:r>
            <a:r>
              <a:rPr lang="en-US" dirty="0"/>
              <a:t> during landing maneuver or during required descent given by flight plan.</a:t>
            </a:r>
          </a:p>
          <a:p>
            <a:pPr marL="342900" indent="-342900">
              <a:buFont typeface="+mj-lt"/>
              <a:buAutoNum type="arabicPeriod"/>
            </a:pPr>
            <a:endParaRPr lang="en-US" i="1" u="sng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Climbing</a:t>
            </a:r>
            <a:r>
              <a:rPr lang="en-US" dirty="0"/>
              <a:t> – aircraft is </a:t>
            </a:r>
            <a:r>
              <a:rPr lang="en-US" i="1" u="sng" dirty="0"/>
              <a:t>changing flight levels from lower to higher</a:t>
            </a:r>
            <a:r>
              <a:rPr lang="en-US" dirty="0"/>
              <a:t> during take off maneuver or during required ascend given by geographical features.</a:t>
            </a:r>
          </a:p>
          <a:p>
            <a:pPr marL="342900" indent="-342900">
              <a:buFont typeface="+mj-lt"/>
              <a:buAutoNum type="arabicPeriod"/>
            </a:pPr>
            <a:endParaRPr lang="en-US" dirty="0"/>
          </a:p>
          <a:p>
            <a:pPr marL="342900" indent="-342900">
              <a:buFont typeface="+mj-lt"/>
              <a:buAutoNum type="arabicPeriod"/>
            </a:pPr>
            <a:r>
              <a:rPr lang="en-US" i="1" u="sng" dirty="0"/>
              <a:t>Loitering</a:t>
            </a:r>
            <a:r>
              <a:rPr lang="en-US" dirty="0"/>
              <a:t> – aircraft is </a:t>
            </a:r>
            <a:r>
              <a:rPr lang="en-US" i="1" u="sng" dirty="0"/>
              <a:t>moving in same flight level</a:t>
            </a:r>
            <a:r>
              <a:rPr lang="en-US" dirty="0"/>
              <a:t> (We will focus on this part), aircraft is required to keep: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Horizontal separation – avoid protection range of other aircrafts on same level</a:t>
            </a:r>
          </a:p>
          <a:p>
            <a:pPr marL="525780" lvl="1" indent="-342900">
              <a:buFont typeface="+mj-lt"/>
              <a:buAutoNum type="arabicPeriod"/>
            </a:pPr>
            <a:r>
              <a:rPr lang="en-US" dirty="0"/>
              <a:t>Vertical separation – avoid entering to protected zones of flight level (0-250 feet, 750-1000 feet) of local altitude in flight level.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Note:</a:t>
            </a:r>
            <a:r>
              <a:rPr lang="en-US" dirty="0"/>
              <a:t> </a:t>
            </a:r>
            <a:r>
              <a:rPr lang="en-US" i="1" u="sng" dirty="0" err="1"/>
              <a:t>EuroContol</a:t>
            </a:r>
            <a:r>
              <a:rPr lang="en-US" i="1" u="sng" dirty="0"/>
              <a:t>/EASA separates flight levels based on barometric pressure in controlled region,</a:t>
            </a:r>
            <a:r>
              <a:rPr lang="en-US" dirty="0"/>
              <a:t> therefore aircraft needs to have barometric altitude measurement equipment to fly in </a:t>
            </a:r>
            <a:r>
              <a:rPr lang="en-US" i="1" u="sng" dirty="0"/>
              <a:t>Controlled Airspace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7182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purl.org/dc/elements/1.1/"/>
    <ds:schemaRef ds:uri="http://www.w3.org/XML/1998/namespace"/>
    <ds:schemaRef ds:uri="http://purl.org/dc/dcmitype/"/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schemas.openxmlformats.org/package/2006/metadata/core-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1708</TotalTime>
  <Words>2757</Words>
  <Application>Microsoft Office PowerPoint</Application>
  <PresentationFormat>On-screen Show (4:3)</PresentationFormat>
  <Paragraphs>659</Paragraphs>
  <Slides>79</Slides>
  <Notes>2</Notes>
  <HiddenSlides>0</HiddenSlides>
  <MMClips>9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79</vt:i4>
      </vt:variant>
    </vt:vector>
  </HeadingPairs>
  <TitlesOfParts>
    <vt:vector size="91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Rules of the Air Context Introduction</vt:lpstr>
      <vt:lpstr>Framework </vt:lpstr>
      <vt:lpstr>Covered Functionality</vt:lpstr>
      <vt:lpstr>Current Architecture in Nutshell</vt:lpstr>
      <vt:lpstr>Avoidance in the nutshell</vt:lpstr>
      <vt:lpstr>UTM Module Introduction</vt:lpstr>
      <vt:lpstr>Which Functionality is Provided by UTM</vt:lpstr>
      <vt:lpstr>Collision Prevention</vt:lpstr>
      <vt:lpstr>Conflict resolution</vt:lpstr>
      <vt:lpstr>How is Collision Case resolved by UTM</vt:lpstr>
      <vt:lpstr>What is Considered in UTM Resolution</vt:lpstr>
      <vt:lpstr>Vehicle Category/Maneuverability</vt:lpstr>
      <vt:lpstr>Right of the Way Rules</vt:lpstr>
      <vt:lpstr>Rule Engine</vt:lpstr>
      <vt:lpstr>Rule Engine Introduction</vt:lpstr>
      <vt:lpstr>Rule Engine Architecture</vt:lpstr>
      <vt:lpstr>Rule Engine in Nutshell</vt:lpstr>
      <vt:lpstr>Rule Engine Setup</vt:lpstr>
      <vt:lpstr>Rule: Right Plane Heading</vt:lpstr>
      <vt:lpstr>Right Plane Heading (1)</vt:lpstr>
      <vt:lpstr>Right Plane Heading (2)</vt:lpstr>
      <vt:lpstr>Right Plane Heading (3)</vt:lpstr>
      <vt:lpstr>Right Plane Heading (4)</vt:lpstr>
      <vt:lpstr>Right Plane Heading (5)</vt:lpstr>
      <vt:lpstr>Right Plane Heading (6)</vt:lpstr>
      <vt:lpstr>Disable Left Plane Heading (7)</vt:lpstr>
      <vt:lpstr>Rule: Enforce Safety Margin </vt:lpstr>
      <vt:lpstr>Enforce Safety Margin (1)</vt:lpstr>
      <vt:lpstr>Enforce Safety Margin (2)</vt:lpstr>
      <vt:lpstr>Enforce Safety Margin (3)</vt:lpstr>
      <vt:lpstr>Enforce Safety Margin (4)</vt:lpstr>
      <vt:lpstr>Enforce Safety Margin (5)</vt:lpstr>
      <vt:lpstr>Enforce Safety Margin (6)</vt:lpstr>
      <vt:lpstr>Enforce Safety Margin (7)</vt:lpstr>
      <vt:lpstr>Rule: Detect Collision Cases</vt:lpstr>
      <vt:lpstr>Rule: Resolve Collision Case</vt:lpstr>
      <vt:lpstr>Rule: Close Collision Case</vt:lpstr>
      <vt:lpstr>Rule: Converging Maneuver</vt:lpstr>
      <vt:lpstr>Rule: Head On Approach</vt:lpstr>
      <vt:lpstr>Rule: Overtake</vt:lpstr>
      <vt:lpstr>Divergence/Convergence Waypoint Example</vt:lpstr>
      <vt:lpstr>Divergence/Convergence Waypoint Calculation</vt:lpstr>
      <vt:lpstr>Divergence/Convergence Waypoint Example</vt:lpstr>
      <vt:lpstr>ACAS-XU Reach Set</vt:lpstr>
      <vt:lpstr>Standard Separations</vt:lpstr>
      <vt:lpstr>Combined Separations</vt:lpstr>
      <vt:lpstr>Emergency and Planned Avoidance</vt:lpstr>
      <vt:lpstr>Standard Scenarios</vt:lpstr>
      <vt:lpstr>Converging Manuever</vt:lpstr>
      <vt:lpstr>Converging Maneuver - Trigger</vt:lpstr>
      <vt:lpstr>Converging Maneuver - Resolution</vt:lpstr>
      <vt:lpstr>Converging Maneuver – Leave condition</vt:lpstr>
      <vt:lpstr>Emergency: Converging Maneuver </vt:lpstr>
      <vt:lpstr>Emergency: Converging Maneuver </vt:lpstr>
      <vt:lpstr>Rule-Based: Converging Maneuver</vt:lpstr>
      <vt:lpstr>Rule-Based: Converging Maneuver</vt:lpstr>
      <vt:lpstr>Head On Approach</vt:lpstr>
      <vt:lpstr>Head On Approach - Trigger</vt:lpstr>
      <vt:lpstr>Head On Approach - Resolution</vt:lpstr>
      <vt:lpstr>Emergency: Head On Approach</vt:lpstr>
      <vt:lpstr>Emergency: Head On Approach</vt:lpstr>
      <vt:lpstr>Rule-Based: Head On Approach</vt:lpstr>
      <vt:lpstr>Rule-Based: Head On Approach</vt:lpstr>
      <vt:lpstr>Multiple Collision Cases</vt:lpstr>
      <vt:lpstr>Emergency: Multiple Collision Cases</vt:lpstr>
      <vt:lpstr>Emergency: Multiple Collision Cases</vt:lpstr>
      <vt:lpstr>Rule-Based: Multiple Collision Cases</vt:lpstr>
      <vt:lpstr>Rule-Based: Multiple Collision Cases</vt:lpstr>
      <vt:lpstr>Overtake Maneuver</vt:lpstr>
      <vt:lpstr>Overtake Maneuver - Trigger</vt:lpstr>
      <vt:lpstr>Overtake Maneuver - Resolution</vt:lpstr>
      <vt:lpstr>Overtake Maneuver – Leave Condition</vt:lpstr>
      <vt:lpstr>Rule-Based: Overtake Maneuver (3x speed)</vt:lpstr>
      <vt:lpstr>Rule-Based: Overtake Maneuver (3x Speed)</vt:lpstr>
      <vt:lpstr>Rule-Based: Overtake Maneuver (4x Speed)</vt:lpstr>
      <vt:lpstr>Rule-Based: Overtake Maneuver (Comparison)</vt:lpstr>
      <vt:lpstr>Rule-Based: Overtake Maneuver (Margins)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192</cp:revision>
  <cp:lastPrinted>2015-07-29T21:30:37Z</cp:lastPrinted>
  <dcterms:created xsi:type="dcterms:W3CDTF">2017-09-21T08:49:16Z</dcterms:created>
  <dcterms:modified xsi:type="dcterms:W3CDTF">2018-03-28T13:40:33Z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